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</p:sldIdLst>
  <p:sldSz cy="5143500" cx="9144000"/>
  <p:notesSz cx="6858000" cy="9144000"/>
  <p:embeddedFontLst>
    <p:embeddedFont>
      <p:font typeface="Jua"/>
      <p:regular r:id="rId1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7">
          <p15:clr>
            <a:srgbClr val="747775"/>
          </p15:clr>
        </p15:guide>
        <p15:guide id="2" pos="3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432D8B-F68E-4F17-BA7D-0794708081B7}">
  <a:tblStyle styleId="{33432D8B-F68E-4F17-BA7D-0794708081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7" orient="horz"/>
        <p:guide pos="3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192" Type="http://schemas.openxmlformats.org/officeDocument/2006/relationships/font" Target="fonts/Jua-regular.fntdata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slide" Target="slides/slide183.xml"/><Relationship Id="rId100" Type="http://schemas.openxmlformats.org/officeDocument/2006/relationships/slide" Target="slides/slide94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6915eb1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6915eb1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4ae228cadc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4ae228cadc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4ae228cadc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4ae228cadc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ae228cadc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ae228cadc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4ae228cadc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4ae228cadc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867cdd12e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867cdd12e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4ae228cadc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4ae228cadc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4ae228cadc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4ae228cadc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4ae228cadc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4ae228cadc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4ae228cadc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4ae228cadc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4ae228cadc_4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4ae228cadc_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6f3b84cc9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6f3b84cc9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4ae228cadc_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4ae228cadc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4ae228cadc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4ae228cadc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4ae228cadc_4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4ae228cadc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4ae228cadc_4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4ae228cadc_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4ae228cadc_4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4ae228cadc_4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4ae228cadc_4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4ae228cadc_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4ae228cadc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4ae228cadc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4ae228cadc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4ae228cadc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4ae228cadc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4ae228cadc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4ae228cadc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4ae228cadc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6f3b84cc9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6f3b84cc9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4ae228cadc_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4ae228cadc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4ae228cadc_4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4ae228cadc_4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4ae228cadc_4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4ae228cadc_4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4ae228cadc_4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4ae228cadc_4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4ae228cadc_4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4ae228cadc_4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4ae228cadc_4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4ae228cadc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4ae228cadc_4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4ae228cadc_4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4ae228cadc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4ae228cadc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867cdd12e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867cdd12e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867cdd12e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867cdd12e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6f3b84cc9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6f3b84cc9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867cdd12e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867cdd12e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4ae228cadc_7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4ae228cadc_7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867cdd12e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867cdd12e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4ae228cadc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4ae228cadc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4ae228cadc_7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4ae228cadc_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4ae228cadc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4ae228cadc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4ae228cadc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4ae228cadc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4ae228cadc_7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4ae228cadc_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4ae228cadc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4ae228cadc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4ae228cadc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4ae228cadc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6f3b84cc9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6f3b84cc9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4ae228cadc_7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4ae228cadc_7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4ae228cadc_7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4ae228cadc_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4ae228cadc_7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4ae228cadc_7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4ae228cadc_7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4ae228cadc_7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4ae228cadc_7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4ae228cadc_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4ae228cadc_7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24ae228cadc_7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4ae228cadc_7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4ae228cadc_7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4ae228cadc_7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4ae228cadc_7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4ae228cadc_7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4ae228cadc_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4ae228cadc_7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4ae228cadc_7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ae228cadc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ae228cadc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4ae228cadc_7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4ae228cadc_7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4ae228cadc_7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4ae228cadc_7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4ae228cadc_7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4ae228cadc_7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4ae228cadc_7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4ae228cadc_7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4ae228cadc_7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4ae228cadc_7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4ae228cadc_7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4ae228cadc_7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4ae228cadc_7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4ae228cadc_7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4ae228cadc_7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4ae228cadc_7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4ae228cadc_7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4ae228cadc_7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4ae228cadc_7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4ae228cadc_7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ae228cadc_1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ae228cadc_1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4ae228cadc_7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4ae228cadc_7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4ae228cadc_7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4ae228cadc_7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4ae228cadc_7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4ae228cadc_7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4ae228cadc_7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4ae228cadc_7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4ae228cadc_7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24ae228cadc_7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4ae228cadc_7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4ae228cadc_7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4ae228cadc_7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4ae228cadc_7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4ae228cadc_7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4ae228cadc_7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4ae228cadc_7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4ae228cadc_7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4ae228cadc_7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4ae228cadc_7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ae228cadc_1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ae228cadc_1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4ae228cadc_7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4ae228cadc_7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4ae228cadc_7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4ae228cadc_7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4ae228cadc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4ae228cadc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4ae228cadc_1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4ae228cadc_1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4ae228cadc_7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4ae228cadc_7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4ae228cadc_7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4ae228cadc_7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4ae228cadc_1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4ae228cadc_1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4ae228cadc_1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4ae228cadc_1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4ae228cadc_1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4ae228cadc_1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4ae228cadc_1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4ae228cadc_1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ae228cadc_1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ae228cadc_1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4ae228cadc_1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24ae228cadc_1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4ae228cadc_1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4ae228cadc_1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4ae228cadc_7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4ae228cadc_7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4ae228cadc_7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24ae228cadc_7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4ae228cadc_7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4ae228cadc_7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4ae228cadc_7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4ae228cadc_7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ae228cadc_1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ae228cadc_1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b04d32510_1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b04d32510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ae228cadc_1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ae228cadc_1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ae228cadc_1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ae228cadc_1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ae228cadc_1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ae228cadc_1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ae228cadc_1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ae228cadc_1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ae228cadc_1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ae228cadc_1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7dced0788_4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7dced0788_4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7dced0788_4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7dced0788_4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6f3b84cc9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6f3b84cc9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f3b84cc9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f3b84cc9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6f3b84cc9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6f3b84cc9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257143e8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257143e8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6f3b84cc9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6f3b84cc9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6f3b84cc9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6f3b84cc9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6f3b84cc9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6f3b84cc9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86f3b84cc9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86f3b84cc9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6f3b84cc9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86f3b84cc9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6f3b84cc9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6f3b84cc9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7dced07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7dced0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f8cb6ca07_5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f8cb6ca07_5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7dced078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87dced078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6f3b84cc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86f3b84cc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7dced0788_4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7dced0788_4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7dced078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87dced07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dced07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87dced07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6529111e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86529111e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f5ab6791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7f5ab6791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ae228cadc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ae228cadc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ae228cadc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ae228cadc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6f3b84cc9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6f3b84cc9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86f3b84cc9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86f3b84cc9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6f3b84cc9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86f3b84cc9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6f3b84cc9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86f3b84cc9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b04d32510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b04d32510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ae228cadc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4ae228cadc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67cdd11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867cdd11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ae228cadc_1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4ae228cadc_1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67cdd11d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867cdd11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67cdd11d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67cdd11d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867cdd11d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867cdd11d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67cdd12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867cdd12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67cdd12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867cdd12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867cdd12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867cdd12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867cdd12e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867cdd12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b89af33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b89af33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867cdd12e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867cdd12e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67cdd12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67cdd12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867cdd12e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867cdd12e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67cdd12e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867cdd12e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67cdd12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67cdd12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867cdd12e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867cdd12e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867cdd12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867cdd12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67cdd12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867cdd12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867cdd12e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867cdd12e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867cdd12e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867cdd12e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6f3b84cc9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6f3b84cc9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67cdd12e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867cdd12e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867cdd12e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867cdd12e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867cdd12e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867cdd12e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67cdd12e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867cdd12e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867cdd12e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867cdd12e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867cdd12e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867cdd12e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67cdd12e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867cdd12e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867cdd12e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867cdd12e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67cdd12e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867cdd12e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867cdd12e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867cdd12e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f3b84cc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6f3b84cc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67cdd12e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67cdd12e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867cdd12e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867cdd12e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867cdd12e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867cdd12e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67cdd12e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867cdd12e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867cdd12e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867cdd12e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867cdd12e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867cdd12e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867cdd12e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867cdd12e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867cdd12e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867cdd12e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867cdd12e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867cdd12e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867cdd12e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867cdd12e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6f3b84cc9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6f3b84cc9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67cdd12e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67cdd12e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867cdd12e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867cdd12e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867cdd12e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867cdd12e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67cdd12e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867cdd12e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67cdd12e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867cdd12e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867cdd12e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867cdd12e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67cdd12e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67cdd12e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867cdd12e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867cdd12e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867cdd12e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867cdd12e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4ae228cadc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4ae228cadc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5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62.png"/><Relationship Id="rId4" Type="http://schemas.openxmlformats.org/officeDocument/2006/relationships/image" Target="../media/image154.png"/><Relationship Id="rId5" Type="http://schemas.openxmlformats.org/officeDocument/2006/relationships/image" Target="../media/image15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61.png"/><Relationship Id="rId4" Type="http://schemas.openxmlformats.org/officeDocument/2006/relationships/image" Target="../media/image16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6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66.png"/><Relationship Id="rId4" Type="http://schemas.openxmlformats.org/officeDocument/2006/relationships/image" Target="../media/image16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7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83.png"/><Relationship Id="rId4" Type="http://schemas.openxmlformats.org/officeDocument/2006/relationships/image" Target="../media/image18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70.png"/><Relationship Id="rId4" Type="http://schemas.openxmlformats.org/officeDocument/2006/relationships/image" Target="../media/image17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7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7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7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7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7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82.png"/><Relationship Id="rId4" Type="http://schemas.openxmlformats.org/officeDocument/2006/relationships/image" Target="../media/image18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8.png"/><Relationship Id="rId4" Type="http://schemas.openxmlformats.org/officeDocument/2006/relationships/image" Target="../media/image18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8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8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8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9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9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88.png"/><Relationship Id="rId4" Type="http://schemas.openxmlformats.org/officeDocument/2006/relationships/image" Target="../media/image19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9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7.png"/><Relationship Id="rId6" Type="http://schemas.openxmlformats.org/officeDocument/2006/relationships/image" Target="../media/image19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0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0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0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0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98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0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07.png"/><Relationship Id="rId4" Type="http://schemas.openxmlformats.org/officeDocument/2006/relationships/image" Target="../media/image19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06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04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0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1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1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09.png"/><Relationship Id="rId4" Type="http://schemas.openxmlformats.org/officeDocument/2006/relationships/image" Target="../media/image21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13.png"/><Relationship Id="rId4" Type="http://schemas.openxmlformats.org/officeDocument/2006/relationships/image" Target="../media/image21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18.png"/><Relationship Id="rId4" Type="http://schemas.openxmlformats.org/officeDocument/2006/relationships/image" Target="../media/image220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2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17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2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3.png"/><Relationship Id="rId10" Type="http://schemas.openxmlformats.org/officeDocument/2006/relationships/image" Target="../media/image231.png"/><Relationship Id="rId12" Type="http://schemas.openxmlformats.org/officeDocument/2006/relationships/image" Target="../media/image2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19.png"/><Relationship Id="rId4" Type="http://schemas.openxmlformats.org/officeDocument/2006/relationships/image" Target="../media/image222.png"/><Relationship Id="rId9" Type="http://schemas.openxmlformats.org/officeDocument/2006/relationships/image" Target="../media/image230.png"/><Relationship Id="rId5" Type="http://schemas.openxmlformats.org/officeDocument/2006/relationships/image" Target="../media/image224.png"/><Relationship Id="rId6" Type="http://schemas.openxmlformats.org/officeDocument/2006/relationships/image" Target="../media/image223.png"/><Relationship Id="rId7" Type="http://schemas.openxmlformats.org/officeDocument/2006/relationships/image" Target="../media/image225.png"/><Relationship Id="rId8" Type="http://schemas.openxmlformats.org/officeDocument/2006/relationships/image" Target="../media/image22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34.png"/><Relationship Id="rId4" Type="http://schemas.openxmlformats.org/officeDocument/2006/relationships/image" Target="../media/image27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35.png"/><Relationship Id="rId4" Type="http://schemas.openxmlformats.org/officeDocument/2006/relationships/image" Target="../media/image236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39.png"/><Relationship Id="rId4" Type="http://schemas.openxmlformats.org/officeDocument/2006/relationships/image" Target="../media/image237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50.png"/><Relationship Id="rId4" Type="http://schemas.openxmlformats.org/officeDocument/2006/relationships/image" Target="../media/image245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38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44.png"/><Relationship Id="rId4" Type="http://schemas.openxmlformats.org/officeDocument/2006/relationships/image" Target="../media/image241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4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4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43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5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5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52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57.png"/><Relationship Id="rId4" Type="http://schemas.openxmlformats.org/officeDocument/2006/relationships/image" Target="../media/image249.png"/><Relationship Id="rId5" Type="http://schemas.openxmlformats.org/officeDocument/2006/relationships/image" Target="../media/image24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54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56.png"/><Relationship Id="rId4" Type="http://schemas.openxmlformats.org/officeDocument/2006/relationships/image" Target="../media/image258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59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55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63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6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68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61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6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67.png"/><Relationship Id="rId4" Type="http://schemas.openxmlformats.org/officeDocument/2006/relationships/image" Target="../media/image260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71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69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62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7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75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72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73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76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77.png"/><Relationship Id="rId4" Type="http://schemas.openxmlformats.org/officeDocument/2006/relationships/image" Target="../media/image274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82.png"/><Relationship Id="rId4" Type="http://schemas.openxmlformats.org/officeDocument/2006/relationships/image" Target="../media/image281.png"/><Relationship Id="rId5" Type="http://schemas.openxmlformats.org/officeDocument/2006/relationships/image" Target="../media/image278.png"/><Relationship Id="rId6" Type="http://schemas.openxmlformats.org/officeDocument/2006/relationships/image" Target="../media/image28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11" Type="http://schemas.openxmlformats.org/officeDocument/2006/relationships/image" Target="../media/image33.png"/><Relationship Id="rId10" Type="http://schemas.openxmlformats.org/officeDocument/2006/relationships/image" Target="../media/image31.png"/><Relationship Id="rId9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13" Type="http://schemas.openxmlformats.org/officeDocument/2006/relationships/image" Target="../media/image42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2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5" Type="http://schemas.openxmlformats.org/officeDocument/2006/relationships/image" Target="../media/image45.png"/><Relationship Id="rId14" Type="http://schemas.openxmlformats.org/officeDocument/2006/relationships/image" Target="../media/image44.png"/><Relationship Id="rId16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56.jpg"/><Relationship Id="rId10" Type="http://schemas.openxmlformats.org/officeDocument/2006/relationships/image" Target="../media/image8.jpg"/><Relationship Id="rId9" Type="http://schemas.openxmlformats.org/officeDocument/2006/relationships/image" Target="../media/image148.jpg"/><Relationship Id="rId5" Type="http://schemas.openxmlformats.org/officeDocument/2006/relationships/image" Target="../media/image101.jpg"/><Relationship Id="rId6" Type="http://schemas.openxmlformats.org/officeDocument/2006/relationships/image" Target="../media/image60.jpg"/><Relationship Id="rId7" Type="http://schemas.openxmlformats.org/officeDocument/2006/relationships/image" Target="../media/image105.jpg"/><Relationship Id="rId8" Type="http://schemas.openxmlformats.org/officeDocument/2006/relationships/image" Target="../media/image8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Relationship Id="rId4" Type="http://schemas.openxmlformats.org/officeDocument/2006/relationships/image" Target="../media/image147.png"/><Relationship Id="rId5" Type="http://schemas.openxmlformats.org/officeDocument/2006/relationships/image" Target="../media/image73.png"/><Relationship Id="rId6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2.png"/><Relationship Id="rId4" Type="http://schemas.openxmlformats.org/officeDocument/2006/relationships/hyperlink" Target="http://localhost:80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5.png"/><Relationship Id="rId4" Type="http://schemas.openxmlformats.org/officeDocument/2006/relationships/image" Target="../media/image12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1.png"/><Relationship Id="rId4" Type="http://schemas.openxmlformats.org/officeDocument/2006/relationships/image" Target="../media/image1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9.png"/><Relationship Id="rId4" Type="http://schemas.openxmlformats.org/officeDocument/2006/relationships/image" Target="../media/image128.png"/><Relationship Id="rId5" Type="http://schemas.openxmlformats.org/officeDocument/2006/relationships/image" Target="../media/image13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7.png"/><Relationship Id="rId4" Type="http://schemas.openxmlformats.org/officeDocument/2006/relationships/image" Target="../media/image13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6.png"/><Relationship Id="rId4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9.png"/><Relationship Id="rId4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2500" y="476625"/>
            <a:ext cx="3595500" cy="3121200"/>
          </a:xfrm>
          <a:prstGeom prst="rect">
            <a:avLst/>
          </a:prstGeom>
          <a:effectLst>
            <a:outerShdw blurRad="57150" rotWithShape="0" algn="bl" dir="4680000" dist="76200">
              <a:srgbClr val="000000">
                <a:alpha val="93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Supul</a:t>
            </a:r>
            <a:endParaRPr sz="5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11">
                <a:solidFill>
                  <a:schemeClr val="lt1"/>
                </a:solidFill>
              </a:rPr>
              <a:t>(수수께끼 풀어방)</a:t>
            </a:r>
            <a:endParaRPr sz="2511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12500" y="3924100"/>
            <a:ext cx="7448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주제</a:t>
            </a:r>
            <a:r>
              <a:rPr lang="ko">
                <a:solidFill>
                  <a:schemeClr val="lt1"/>
                </a:solidFill>
              </a:rPr>
              <a:t> : 방탈출 카페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팀원 </a:t>
            </a:r>
            <a:r>
              <a:rPr lang="ko">
                <a:solidFill>
                  <a:schemeClr val="lt1"/>
                </a:solidFill>
              </a:rPr>
              <a:t>: 이영준(팀장), 강정현, 이유진, 유세현, 윤기은, 김민정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중점 개발 기능</a:t>
            </a:r>
            <a:r>
              <a:rPr lang="ko">
                <a:solidFill>
                  <a:schemeClr val="lt1"/>
                </a:solidFill>
              </a:rPr>
              <a:t> : 예약, 관리자페이지, 통계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0" y="4273500"/>
            <a:ext cx="9144000" cy="870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</a:rPr>
              <a:t>보기 어려운 관리자 페이지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88200"/>
            <a:ext cx="8011850" cy="40126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찜한 테마 목록</a:t>
            </a:r>
            <a:endParaRPr b="1" i="1" sz="2220"/>
          </a:p>
        </p:txBody>
      </p:sp>
      <p:pic>
        <p:nvPicPr>
          <p:cNvPr id="774" name="Google Shape;77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75" y="736975"/>
            <a:ext cx="8679459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1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예약내역</a:t>
            </a:r>
            <a:endParaRPr b="1" i="1" sz="2220"/>
          </a:p>
        </p:txBody>
      </p:sp>
      <p:pic>
        <p:nvPicPr>
          <p:cNvPr id="780" name="Google Shape;78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0" y="679850"/>
            <a:ext cx="7554450" cy="4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내가 쓴 글 목록</a:t>
            </a:r>
            <a:endParaRPr b="1" i="1" sz="2220"/>
          </a:p>
        </p:txBody>
      </p:sp>
      <p:pic>
        <p:nvPicPr>
          <p:cNvPr id="786" name="Google Shape;7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75" y="725550"/>
            <a:ext cx="7848600" cy="42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쿠폰 목록</a:t>
            </a:r>
            <a:endParaRPr b="1" i="1" sz="2220"/>
          </a:p>
        </p:txBody>
      </p:sp>
      <p:pic>
        <p:nvPicPr>
          <p:cNvPr id="792" name="Google Shape;79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63" y="702700"/>
            <a:ext cx="8499080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회원탈퇴</a:t>
            </a:r>
            <a:endParaRPr b="1" i="1" sz="2220"/>
          </a:p>
        </p:txBody>
      </p:sp>
      <p:pic>
        <p:nvPicPr>
          <p:cNvPr id="798" name="Google Shape;79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988" y="679825"/>
            <a:ext cx="7068026" cy="27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800" y="3687775"/>
            <a:ext cx="3496051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250" y="3687775"/>
            <a:ext cx="349605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회원 복구</a:t>
            </a:r>
            <a:endParaRPr b="1" i="1" sz="2220"/>
          </a:p>
        </p:txBody>
      </p:sp>
      <p:pic>
        <p:nvPicPr>
          <p:cNvPr id="806" name="Google Shape;80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50" y="853650"/>
            <a:ext cx="4076700" cy="38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17"/>
          <p:cNvPicPr preferRelativeResize="0"/>
          <p:nvPr/>
        </p:nvPicPr>
        <p:blipFill rotWithShape="1">
          <a:blip r:embed="rId4">
            <a:alphaModFix/>
          </a:blip>
          <a:srcRect b="0" l="0" r="33007" t="0"/>
          <a:stretch/>
        </p:blipFill>
        <p:spPr>
          <a:xfrm>
            <a:off x="4472950" y="853650"/>
            <a:ext cx="4304274" cy="21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550" y="3227200"/>
            <a:ext cx="42576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지점장 로그인</a:t>
            </a:r>
            <a:endParaRPr b="1" i="1" sz="2220"/>
          </a:p>
        </p:txBody>
      </p:sp>
      <p:pic>
        <p:nvPicPr>
          <p:cNvPr id="814" name="Google Shape;81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375" y="2458363"/>
            <a:ext cx="3254975" cy="9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48425"/>
            <a:ext cx="5528476" cy="4222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지점장 메인페이지</a:t>
            </a:r>
            <a:endParaRPr b="1" i="1" sz="2220"/>
          </a:p>
        </p:txBody>
      </p:sp>
      <p:pic>
        <p:nvPicPr>
          <p:cNvPr id="821" name="Google Shape;82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538" y="656625"/>
            <a:ext cx="6700925" cy="44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2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전화번호 수정</a:t>
            </a:r>
            <a:endParaRPr b="1" i="1" sz="2220"/>
          </a:p>
        </p:txBody>
      </p:sp>
      <p:pic>
        <p:nvPicPr>
          <p:cNvPr id="827" name="Google Shape;82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950" y="691275"/>
            <a:ext cx="7166096" cy="42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2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전화번호 수정 유효성 검사</a:t>
            </a:r>
            <a:endParaRPr b="1" i="1" sz="2220"/>
          </a:p>
        </p:txBody>
      </p:sp>
      <p:pic>
        <p:nvPicPr>
          <p:cNvPr id="833" name="Google Shape;83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25" y="805575"/>
            <a:ext cx="54673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450" y="3045875"/>
            <a:ext cx="42100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75" y="675138"/>
            <a:ext cx="3248549" cy="379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600" y="675150"/>
            <a:ext cx="3445156" cy="35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type="title"/>
          </p:nvPr>
        </p:nvSpPr>
        <p:spPr>
          <a:xfrm>
            <a:off x="136175" y="169400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i="1" lang="ko" sz="2398">
                <a:latin typeface="Impact"/>
                <a:ea typeface="Impact"/>
                <a:cs typeface="Impact"/>
                <a:sym typeface="Impact"/>
              </a:rPr>
              <a:t>벤치마킹 및 중점개발 기능</a:t>
            </a:r>
            <a:endParaRPr b="1" i="1" sz="2398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47" name="Google Shape;147;p23"/>
          <p:cNvCxnSpPr/>
          <p:nvPr/>
        </p:nvCxnSpPr>
        <p:spPr>
          <a:xfrm>
            <a:off x="170450" y="611600"/>
            <a:ext cx="356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 txBox="1"/>
          <p:nvPr/>
        </p:nvSpPr>
        <p:spPr>
          <a:xfrm>
            <a:off x="0" y="4273500"/>
            <a:ext cx="9144000" cy="870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</a:rPr>
              <a:t>테마 정보를 한눈에 볼수 있고 바로 예약가능한 시스템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목록</a:t>
            </a:r>
            <a:endParaRPr b="1" i="1" sz="2220"/>
          </a:p>
        </p:txBody>
      </p:sp>
      <p:pic>
        <p:nvPicPr>
          <p:cNvPr id="840" name="Google Shape;84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363" y="737000"/>
            <a:ext cx="5538224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목록 상세</a:t>
            </a:r>
            <a:endParaRPr b="1" i="1" sz="2220"/>
          </a:p>
        </p:txBody>
      </p:sp>
      <p:pic>
        <p:nvPicPr>
          <p:cNvPr id="846" name="Google Shape;84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748425"/>
            <a:ext cx="4050225" cy="4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575" y="1954500"/>
            <a:ext cx="4636575" cy="183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수정</a:t>
            </a:r>
            <a:endParaRPr b="1" i="1" sz="2220"/>
          </a:p>
        </p:txBody>
      </p:sp>
      <p:pic>
        <p:nvPicPr>
          <p:cNvPr id="853" name="Google Shape;85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0" y="657813"/>
            <a:ext cx="3773724" cy="43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675" y="2264788"/>
            <a:ext cx="42291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예약 내역</a:t>
            </a:r>
            <a:endParaRPr b="1" i="1" sz="2220"/>
          </a:p>
        </p:txBody>
      </p:sp>
      <p:pic>
        <p:nvPicPr>
          <p:cNvPr id="860" name="Google Shape;86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25" y="797200"/>
            <a:ext cx="6545300" cy="42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예약 내역 검색</a:t>
            </a:r>
            <a:endParaRPr b="1" i="1" sz="2220"/>
          </a:p>
        </p:txBody>
      </p:sp>
      <p:pic>
        <p:nvPicPr>
          <p:cNvPr id="866" name="Google Shape;86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00" y="825100"/>
            <a:ext cx="8243150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노쇼선택</a:t>
            </a:r>
            <a:endParaRPr b="1" i="1" sz="2220"/>
          </a:p>
        </p:txBody>
      </p:sp>
      <p:pic>
        <p:nvPicPr>
          <p:cNvPr id="872" name="Google Shape;87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438" y="755400"/>
            <a:ext cx="6310076" cy="42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블랙리스트</a:t>
            </a:r>
            <a:endParaRPr b="1" i="1" sz="2220"/>
          </a:p>
        </p:txBody>
      </p:sp>
      <p:pic>
        <p:nvPicPr>
          <p:cNvPr id="878" name="Google Shape;87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25" y="714150"/>
            <a:ext cx="7352926" cy="42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공지사항</a:t>
            </a:r>
            <a:endParaRPr b="1" i="1" sz="2220"/>
          </a:p>
        </p:txBody>
      </p:sp>
      <p:pic>
        <p:nvPicPr>
          <p:cNvPr id="884" name="Google Shape;88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63" y="759850"/>
            <a:ext cx="4780816" cy="42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공지사항 작성</a:t>
            </a:r>
            <a:endParaRPr b="1" i="1" sz="2220"/>
          </a:p>
        </p:txBody>
      </p:sp>
      <p:pic>
        <p:nvPicPr>
          <p:cNvPr id="890" name="Google Shape;89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825" y="678950"/>
            <a:ext cx="4709150" cy="43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-공지사항 상세</a:t>
            </a:r>
            <a:endParaRPr b="1" i="1" sz="2220"/>
          </a:p>
        </p:txBody>
      </p:sp>
      <p:pic>
        <p:nvPicPr>
          <p:cNvPr id="896" name="Google Shape;89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00" y="748425"/>
            <a:ext cx="4624763" cy="4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925" y="748425"/>
            <a:ext cx="3593275" cy="18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136175" y="169400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i="1" lang="ko" sz="2398">
                <a:latin typeface="Impact"/>
                <a:ea typeface="Impact"/>
                <a:cs typeface="Impact"/>
                <a:sym typeface="Impact"/>
              </a:rPr>
              <a:t>벤치마킹 및 중점개발 기능</a:t>
            </a:r>
            <a:endParaRPr b="1" i="1" sz="2398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54" name="Google Shape;154;p24"/>
          <p:cNvCxnSpPr/>
          <p:nvPr/>
        </p:nvCxnSpPr>
        <p:spPr>
          <a:xfrm>
            <a:off x="170450" y="611600"/>
            <a:ext cx="356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4"/>
          <p:cNvSpPr txBox="1"/>
          <p:nvPr/>
        </p:nvSpPr>
        <p:spPr>
          <a:xfrm>
            <a:off x="0" y="4273500"/>
            <a:ext cx="9144000" cy="870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</a:rPr>
              <a:t>한눈에 볼수있는 관리자 페이지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50" y="818600"/>
            <a:ext cx="5071968" cy="33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818" y="818600"/>
            <a:ext cx="3596782" cy="314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3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공지사항 수정</a:t>
            </a:r>
            <a:endParaRPr b="1" i="1" sz="2220"/>
          </a:p>
        </p:txBody>
      </p:sp>
      <p:pic>
        <p:nvPicPr>
          <p:cNvPr id="903" name="Google Shape;90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8425"/>
            <a:ext cx="4144640" cy="424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90" y="748425"/>
            <a:ext cx="4542161" cy="205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3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 게시판</a:t>
            </a:r>
            <a:endParaRPr b="1" i="1" sz="2220"/>
          </a:p>
        </p:txBody>
      </p:sp>
      <p:pic>
        <p:nvPicPr>
          <p:cNvPr id="910" name="Google Shape;91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375" y="692675"/>
            <a:ext cx="4926190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3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문의게시판 상세</a:t>
            </a:r>
            <a:endParaRPr b="1" i="1" sz="2220"/>
          </a:p>
        </p:txBody>
      </p:sp>
      <p:pic>
        <p:nvPicPr>
          <p:cNvPr id="916" name="Google Shape;91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25" y="1466275"/>
            <a:ext cx="7416501" cy="28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후기게시판</a:t>
            </a:r>
            <a:endParaRPr b="1" i="1" sz="2220"/>
          </a:p>
        </p:txBody>
      </p:sp>
      <p:pic>
        <p:nvPicPr>
          <p:cNvPr id="922" name="Google Shape;92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363" y="769325"/>
            <a:ext cx="4850230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3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후기게시판 상세</a:t>
            </a:r>
            <a:endParaRPr b="1" i="1" sz="2220"/>
          </a:p>
        </p:txBody>
      </p:sp>
      <p:pic>
        <p:nvPicPr>
          <p:cNvPr id="928" name="Google Shape;92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63" y="1647500"/>
            <a:ext cx="75914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3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매출 통계</a:t>
            </a:r>
            <a:endParaRPr b="1" i="1" sz="2220"/>
          </a:p>
        </p:txBody>
      </p:sp>
      <p:pic>
        <p:nvPicPr>
          <p:cNvPr id="934" name="Google Shape;93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125" y="748425"/>
            <a:ext cx="7063751" cy="42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3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매출 통계</a:t>
            </a:r>
            <a:endParaRPr b="1" i="1" sz="2220"/>
          </a:p>
        </p:txBody>
      </p:sp>
      <p:pic>
        <p:nvPicPr>
          <p:cNvPr id="940" name="Google Shape;94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25" y="804175"/>
            <a:ext cx="7373308" cy="42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3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총괄로그인</a:t>
            </a:r>
            <a:endParaRPr b="1" i="1" sz="2220"/>
          </a:p>
        </p:txBody>
      </p:sp>
      <p:pic>
        <p:nvPicPr>
          <p:cNvPr id="946" name="Google Shape;94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734225"/>
            <a:ext cx="5431582" cy="4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925" y="1950600"/>
            <a:ext cx="3560675" cy="10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4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총괄 메인페이지</a:t>
            </a:r>
            <a:endParaRPr b="1" i="1" sz="2220"/>
          </a:p>
        </p:txBody>
      </p:sp>
      <p:pic>
        <p:nvPicPr>
          <p:cNvPr id="953" name="Google Shape;95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725575"/>
            <a:ext cx="5192501" cy="43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4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매출 통계(메인페이지)</a:t>
            </a:r>
            <a:endParaRPr b="1" i="1" sz="2220"/>
          </a:p>
        </p:txBody>
      </p:sp>
      <p:pic>
        <p:nvPicPr>
          <p:cNvPr id="959" name="Google Shape;95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25" y="767724"/>
            <a:ext cx="3912325" cy="21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100" y="767725"/>
            <a:ext cx="4056874" cy="21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25" y="3076425"/>
            <a:ext cx="3912326" cy="18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7100" y="3121525"/>
            <a:ext cx="4056876" cy="18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136175" y="169400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i="1" lang="ko" sz="2398">
                <a:latin typeface="Impact"/>
                <a:ea typeface="Impact"/>
                <a:cs typeface="Impact"/>
                <a:sym typeface="Impact"/>
              </a:rPr>
              <a:t>벤치마킹 및 중점개발 기능</a:t>
            </a:r>
            <a:endParaRPr b="1" i="1" sz="2398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63" name="Google Shape;163;p25"/>
          <p:cNvCxnSpPr/>
          <p:nvPr/>
        </p:nvCxnSpPr>
        <p:spPr>
          <a:xfrm>
            <a:off x="170450" y="611600"/>
            <a:ext cx="356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5"/>
          <p:cNvSpPr txBox="1"/>
          <p:nvPr/>
        </p:nvSpPr>
        <p:spPr>
          <a:xfrm>
            <a:off x="0" y="4273500"/>
            <a:ext cx="9144000" cy="870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</a:rPr>
              <a:t>매출 통계 페이지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575" y="818600"/>
            <a:ext cx="4861810" cy="33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테마별 매출현황(메인페이지)</a:t>
            </a:r>
            <a:endParaRPr b="1" i="1" sz="2220"/>
          </a:p>
        </p:txBody>
      </p:sp>
      <p:pic>
        <p:nvPicPr>
          <p:cNvPr id="968" name="Google Shape;96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25" y="714825"/>
            <a:ext cx="7525951" cy="42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831300"/>
            <a:ext cx="7437123" cy="40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테마별 매출현황(메인페이지)</a:t>
            </a:r>
            <a:endParaRPr b="1" i="1" sz="222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등록</a:t>
            </a:r>
            <a:endParaRPr b="1" i="1" sz="2220"/>
          </a:p>
        </p:txBody>
      </p:sp>
      <p:pic>
        <p:nvPicPr>
          <p:cNvPr id="980" name="Google Shape;98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00" y="691275"/>
            <a:ext cx="7576204" cy="42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763" y="596025"/>
            <a:ext cx="4711425" cy="4431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4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등록</a:t>
            </a:r>
            <a:endParaRPr b="1" i="1" sz="222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289" y="718125"/>
            <a:ext cx="4711425" cy="4344598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4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등록</a:t>
            </a:r>
            <a:endParaRPr b="1" i="1" sz="222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8" y="717550"/>
            <a:ext cx="9007824" cy="419476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4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리스트</a:t>
            </a:r>
            <a:endParaRPr b="1" i="1" sz="222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674375"/>
            <a:ext cx="5039201" cy="44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125" y="1880786"/>
            <a:ext cx="4823875" cy="13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4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수정</a:t>
            </a:r>
            <a:endParaRPr b="1" i="1" sz="222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826" y="1225850"/>
            <a:ext cx="7080351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4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삭제</a:t>
            </a:r>
            <a:endParaRPr b="1" i="1" sz="222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88" y="979175"/>
            <a:ext cx="7700624" cy="34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5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번호 관리</a:t>
            </a:r>
            <a:endParaRPr b="1" i="1" sz="222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25" y="645150"/>
            <a:ext cx="7440550" cy="44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5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번호 관리</a:t>
            </a:r>
            <a:endParaRPr b="1" i="1" sz="22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136175" y="213675"/>
            <a:ext cx="28935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기능 요구사항</a:t>
            </a:r>
            <a:endParaRPr b="1" i="1" sz="2220"/>
          </a:p>
        </p:txBody>
      </p:sp>
      <p:graphicFrame>
        <p:nvGraphicFramePr>
          <p:cNvPr id="171" name="Google Shape;171;p26"/>
          <p:cNvGraphicFramePr/>
          <p:nvPr/>
        </p:nvGraphicFramePr>
        <p:xfrm>
          <a:off x="261838" y="75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MAIN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-01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회원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메인 페이지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메인페이지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-로그인 및 회원가입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-내비게이션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-테마 소개 및 지점 소개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-테마 추천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-예약 바로가기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로그인,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로그아웃,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로고 클릭시 이동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/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LOG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-01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로그인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로그인: 아이디, 비밀번호가 일치하면 메인페이지 이동.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로그아웃: 중간확인 없이 바로 로그아웃된 후 메인페이지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예약,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로그인 버튼, 문의게시글쓰기,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클릭시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LOG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아이디,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비밀번호 찾기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일반 회원의 경우 아이디 찾기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-이메일을 이용해 아이디 찾기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-이메일과 아이디를 이용해 비밀번호 찾기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63" y="679325"/>
            <a:ext cx="7427825" cy="43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5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번호 관리</a:t>
            </a:r>
            <a:endParaRPr b="1" i="1" sz="222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563" y="676025"/>
            <a:ext cx="4633824" cy="43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5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 번호 관리</a:t>
            </a:r>
            <a:endParaRPr b="1" i="1" sz="222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50" y="674375"/>
            <a:ext cx="3361900" cy="44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950" y="674375"/>
            <a:ext cx="3213050" cy="446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5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지점장 등록</a:t>
            </a:r>
            <a:endParaRPr b="1" i="1" sz="222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662950"/>
            <a:ext cx="2865750" cy="44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9900" y="1083025"/>
            <a:ext cx="6094099" cy="33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5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지점장 등록</a:t>
            </a:r>
            <a:endParaRPr b="1" i="1" sz="222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696600"/>
            <a:ext cx="4038600" cy="44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56"/>
          <p:cNvPicPr preferRelativeResize="0"/>
          <p:nvPr/>
        </p:nvPicPr>
        <p:blipFill rotWithShape="1">
          <a:blip r:embed="rId4">
            <a:alphaModFix/>
          </a:blip>
          <a:srcRect b="44062" l="15892" r="9145" t="0"/>
          <a:stretch/>
        </p:blipFill>
        <p:spPr>
          <a:xfrm>
            <a:off x="4017575" y="2221038"/>
            <a:ext cx="3611875" cy="8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5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지점장 수정</a:t>
            </a:r>
            <a:endParaRPr b="1" i="1" sz="222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673625"/>
            <a:ext cx="5158200" cy="38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57"/>
          <p:cNvPicPr preferRelativeResize="0"/>
          <p:nvPr/>
        </p:nvPicPr>
        <p:blipFill rotWithShape="1">
          <a:blip r:embed="rId4">
            <a:alphaModFix/>
          </a:blip>
          <a:srcRect b="40971" l="7944" r="6262" t="0"/>
          <a:stretch/>
        </p:blipFill>
        <p:spPr>
          <a:xfrm>
            <a:off x="4450975" y="1828075"/>
            <a:ext cx="4693018" cy="9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5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지점장 삭제</a:t>
            </a:r>
            <a:endParaRPr b="1" i="1" sz="222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950" y="697250"/>
            <a:ext cx="5443074" cy="43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5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목록</a:t>
            </a:r>
            <a:endParaRPr b="1" i="1" sz="222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75" y="959650"/>
            <a:ext cx="7658600" cy="386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5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목록</a:t>
            </a:r>
            <a:endParaRPr b="1" i="1" sz="222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650" y="596025"/>
            <a:ext cx="3977650" cy="45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6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상세 정보</a:t>
            </a:r>
            <a:endParaRPr b="1" i="1" sz="222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25" y="596025"/>
            <a:ext cx="3303650" cy="45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500" y="2162175"/>
            <a:ext cx="4024924" cy="11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6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수정</a:t>
            </a:r>
            <a:endParaRPr b="1" i="1" sz="222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27"/>
          <p:cNvGraphicFramePr/>
          <p:nvPr/>
        </p:nvGraphicFramePr>
        <p:xfrm>
          <a:off x="261825" y="19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LOG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회원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회원가입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일반 회원 가입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-아이디,이메일, 비밀번호, 전화번호, 이름,생년월일, 가입일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-아이디,이메일: 중복체크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-비밀번호: 영문자,특수문자,숫자 3가지: 6~12 글자, 암호화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메인페이지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로그인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/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LOG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회원정보 변경/탈퇴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비밀번호 변경: 이전 비밀번호 확인 후, 비밀번호 입력페이지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전화번호, 이메일 변경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탈퇴: 모든 정보가 사라진다는 확인알림 체크 후 탈퇴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마이 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MY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마이 페이지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-내정보 확인 및 수정, 보유 쿠폰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-내가 쓴 글 목록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-현재 예약 내역확인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-내 이용 내역확인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 내 랭킹 확인 및 테마 찜목록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MY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방탈출 랭킹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-테마별 방탈출 랭킹 확인.-회원 이름 검색후 랭킹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-회원 방탈출 후 지점이 랭킹 시간 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596025"/>
            <a:ext cx="3566150" cy="454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25" y="685425"/>
            <a:ext cx="3566151" cy="71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613" y="2359100"/>
            <a:ext cx="21621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3613" y="3538550"/>
            <a:ext cx="24669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3613" y="4191000"/>
            <a:ext cx="26765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3013" y="2359100"/>
            <a:ext cx="17811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1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23013" y="3089475"/>
            <a:ext cx="16954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3975" y="1579725"/>
            <a:ext cx="1707684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37313" y="4077025"/>
            <a:ext cx="17526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43625" y="1486775"/>
            <a:ext cx="3670350" cy="7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6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등록</a:t>
            </a:r>
            <a:endParaRPr b="1" i="1" sz="222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075" y="596025"/>
            <a:ext cx="3690800" cy="454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6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등록</a:t>
            </a:r>
            <a:endParaRPr b="1" i="1" sz="2220"/>
          </a:p>
        </p:txBody>
      </p:sp>
      <p:pic>
        <p:nvPicPr>
          <p:cNvPr id="1110" name="Google Shape;1110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550" y="1570325"/>
            <a:ext cx="2594625" cy="224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1029744"/>
            <a:ext cx="7152225" cy="24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625" y="3442375"/>
            <a:ext cx="53340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6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삭제</a:t>
            </a:r>
            <a:endParaRPr b="1" i="1" sz="222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25" y="746750"/>
            <a:ext cx="3958376" cy="42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375" y="746750"/>
            <a:ext cx="3958375" cy="4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6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홈페이지 소개 수정</a:t>
            </a:r>
            <a:endParaRPr b="1" i="1" sz="222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775"/>
            <a:ext cx="4662951" cy="44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125" y="685775"/>
            <a:ext cx="4344875" cy="44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6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홈페이지 소개 수정</a:t>
            </a:r>
            <a:endParaRPr b="1" i="1" sz="222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67"/>
          <p:cNvPicPr preferRelativeResize="0"/>
          <p:nvPr/>
        </p:nvPicPr>
        <p:blipFill rotWithShape="1">
          <a:blip r:embed="rId3">
            <a:alphaModFix/>
          </a:blip>
          <a:srcRect b="2008" l="0" r="0" t="0"/>
          <a:stretch/>
        </p:blipFill>
        <p:spPr>
          <a:xfrm>
            <a:off x="251463" y="725275"/>
            <a:ext cx="8290024" cy="43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6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회원 목록</a:t>
            </a:r>
            <a:endParaRPr b="1" i="1" sz="222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0" y="779025"/>
            <a:ext cx="4403824" cy="4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700" y="779025"/>
            <a:ext cx="4514975" cy="40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6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회원 정보</a:t>
            </a:r>
            <a:endParaRPr b="1" i="1" sz="222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8" y="983425"/>
            <a:ext cx="9007825" cy="34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6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예약내역</a:t>
            </a:r>
            <a:endParaRPr b="1" i="1" sz="222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00" y="672225"/>
            <a:ext cx="6339951" cy="44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7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사용내역</a:t>
            </a:r>
            <a:endParaRPr b="1" i="1" sz="222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50" y="674375"/>
            <a:ext cx="8601300" cy="44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7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쿠폰 리스트</a:t>
            </a:r>
            <a:endParaRPr b="1" i="1" sz="222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p28"/>
          <p:cNvGraphicFramePr/>
          <p:nvPr/>
        </p:nvGraphicFramePr>
        <p:xfrm>
          <a:off x="261825" y="19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102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IN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회원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홈페이지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소개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supul 홈페이지를 소개하는 섹션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각지점으로 연결 링크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3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IN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지점 소개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지점별 소개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-지점별 테마 안내: 테마 클릭시 테마소개로 이동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-지점 별 위치 안내, 네이버 지도 api이용. 지점 위치 확인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IN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테마 소개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-전체 지점 테마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-매장별 테마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-테마별 베스트 후기 보기: 후기 클릭 시 후기 게시판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-인원수별/ 나이별/ 장르별 검색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-테마마다 당일 예약가능한 시간 출력: 시간 선택시 예약 페이지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-테마 찜하기-&gt; 비회원 불가능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지점소개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7" y="1304675"/>
            <a:ext cx="9007826" cy="28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7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쿠폰 수정</a:t>
            </a:r>
            <a:endParaRPr b="1" i="1" sz="222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962850"/>
            <a:ext cx="8520599" cy="33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7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쿠폰 수정</a:t>
            </a:r>
            <a:endParaRPr b="1" i="1" sz="222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209675"/>
            <a:ext cx="876300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7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쿠폰 삭제</a:t>
            </a:r>
            <a:endParaRPr b="1" i="1" sz="222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63" y="1074425"/>
            <a:ext cx="892492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7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쿠폰 등록</a:t>
            </a:r>
            <a:endParaRPr b="1" i="1" sz="222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838200"/>
            <a:ext cx="4918175" cy="37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76"/>
          <p:cNvPicPr preferRelativeResize="0"/>
          <p:nvPr/>
        </p:nvPicPr>
        <p:blipFill rotWithShape="1">
          <a:blip r:embed="rId4">
            <a:alphaModFix/>
          </a:blip>
          <a:srcRect b="12149" l="2427" r="1223" t="0"/>
          <a:stretch/>
        </p:blipFill>
        <p:spPr>
          <a:xfrm>
            <a:off x="4299975" y="1401550"/>
            <a:ext cx="4844025" cy="9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76"/>
          <p:cNvPicPr preferRelativeResize="0"/>
          <p:nvPr/>
        </p:nvPicPr>
        <p:blipFill rotWithShape="1">
          <a:blip r:embed="rId5">
            <a:alphaModFix/>
          </a:blip>
          <a:srcRect b="27071" l="6648" r="5755" t="0"/>
          <a:stretch/>
        </p:blipFill>
        <p:spPr>
          <a:xfrm>
            <a:off x="4299975" y="2703875"/>
            <a:ext cx="4844025" cy="11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7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쿠폰 등록</a:t>
            </a:r>
            <a:endParaRPr b="1" i="1" sz="222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225" y="596025"/>
            <a:ext cx="5766501" cy="45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7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</a:t>
            </a:r>
            <a:endParaRPr b="1" i="1" sz="222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63" y="769625"/>
            <a:ext cx="41814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700" y="2352925"/>
            <a:ext cx="7372350" cy="24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7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</a:t>
            </a:r>
            <a:endParaRPr b="1" i="1" sz="222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150" y="674375"/>
            <a:ext cx="7042650" cy="44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7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</a:t>
            </a:r>
            <a:endParaRPr b="1" i="1" sz="222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50" y="596025"/>
            <a:ext cx="4994850" cy="454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8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 수정</a:t>
            </a:r>
            <a:endParaRPr b="1" i="1" sz="222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212" y="697225"/>
            <a:ext cx="5783576" cy="44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8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공지게시판수정</a:t>
            </a:r>
            <a:endParaRPr b="1" i="1" sz="22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Google Shape;186;p29"/>
          <p:cNvGraphicFramePr/>
          <p:nvPr/>
        </p:nvGraphicFramePr>
        <p:xfrm>
          <a:off x="261838" y="1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REV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회원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예약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-달력에서 당일기준 2주 이내만 예약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-조조, 야간 타임때 자동할인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-회원만 예약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-예약시 예약번호 자동생성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-예약한 시간은 예약불가로 변경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-예약시 테마정보, 선택한 날짜와 시간 자동입력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-내정보 입력(이름, 전화번호, 인원수)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-예약시 내정보에서 예약확인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-예약시간 기준 2시간전 알림 발송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-확인 후 결제 페이지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지점소개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테마소개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REV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예약확인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-예약 정보 입력시 예약확인(예약번호, 이름, 전화번호)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-로그인 시 확인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REV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예약취소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-예약 취소시 신청 날짜에 따라 가변환불,  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확인 체크후 취소,  취소시 결제 자동 취소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REV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결제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-결제시 예약내역 자동 입력. 예약금 안내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-기간에 따른 예약금 환불 안내 출력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-카드 결제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-결제 후 안내 메세지 발송(예약 날짜,시간, 결제 완료 안내)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100" y="731950"/>
            <a:ext cx="7363776" cy="44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8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 수정</a:t>
            </a:r>
            <a:endParaRPr b="1" i="1" sz="222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081075"/>
            <a:ext cx="85153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8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 삭제</a:t>
            </a:r>
            <a:endParaRPr b="1" i="1" sz="222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25" y="596025"/>
            <a:ext cx="4953949" cy="454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8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공지게시판 </a:t>
            </a:r>
            <a:r>
              <a:rPr b="1" i="1" lang="ko" sz="2220"/>
              <a:t>작성</a:t>
            </a:r>
            <a:endParaRPr b="1" i="1" sz="222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8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공지게시판 </a:t>
            </a:r>
            <a:r>
              <a:rPr b="1" i="1" lang="ko" sz="2220"/>
              <a:t>작성</a:t>
            </a:r>
            <a:endParaRPr b="1" i="1" sz="2220"/>
          </a:p>
        </p:txBody>
      </p:sp>
      <p:pic>
        <p:nvPicPr>
          <p:cNvPr id="1249" name="Google Shape;1249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630000"/>
            <a:ext cx="8839200" cy="188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8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문의게시판</a:t>
            </a:r>
            <a:endParaRPr b="1" i="1" sz="2220"/>
          </a:p>
        </p:txBody>
      </p:sp>
      <p:pic>
        <p:nvPicPr>
          <p:cNvPr id="1255" name="Google Shape;1255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725" y="596025"/>
            <a:ext cx="4825500" cy="446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" y="712475"/>
            <a:ext cx="4689525" cy="24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8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문의게시판</a:t>
            </a:r>
            <a:endParaRPr b="1" i="1" sz="2220"/>
          </a:p>
        </p:txBody>
      </p:sp>
      <p:pic>
        <p:nvPicPr>
          <p:cNvPr id="1262" name="Google Shape;1262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925" y="2187925"/>
            <a:ext cx="59820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8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문의게시판</a:t>
            </a:r>
            <a:endParaRPr b="1" i="1" sz="2220"/>
          </a:p>
        </p:txBody>
      </p:sp>
      <p:pic>
        <p:nvPicPr>
          <p:cNvPr id="1268" name="Google Shape;1268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88" y="908450"/>
            <a:ext cx="726757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8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문의게시판</a:t>
            </a:r>
            <a:endParaRPr b="1" i="1" sz="2220"/>
          </a:p>
        </p:txBody>
      </p:sp>
      <p:pic>
        <p:nvPicPr>
          <p:cNvPr id="1274" name="Google Shape;127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25" y="725575"/>
            <a:ext cx="7025340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9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후기게시판</a:t>
            </a:r>
            <a:endParaRPr b="1" i="1" sz="2220"/>
          </a:p>
        </p:txBody>
      </p:sp>
      <p:pic>
        <p:nvPicPr>
          <p:cNvPr id="1280" name="Google Shape;1280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925" y="725575"/>
            <a:ext cx="5238150" cy="42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9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후기게시판</a:t>
            </a:r>
            <a:endParaRPr b="1" i="1" sz="2220"/>
          </a:p>
        </p:txBody>
      </p:sp>
      <p:pic>
        <p:nvPicPr>
          <p:cNvPr id="1286" name="Google Shape;1286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1055350"/>
            <a:ext cx="7372350" cy="32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30"/>
          <p:cNvGraphicFramePr/>
          <p:nvPr/>
        </p:nvGraphicFramePr>
        <p:xfrm>
          <a:off x="261838" y="1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BOR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회원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-공지사항(제목, 내용, 파일업&amp;다운로드) 등록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관리자, 총괄 만 작성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-지점별 카테고리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-회원,비회원 글보기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BOR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문의 게시판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-문의사항(제목, 내용, 파일업&amp;다운로드) 등록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-회원 글쓰기, 수정, 삭제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-비회원 글보기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-게시글 지점별, 테마별, 이름순, 조회수, 별점으로 정렬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-게시글 다중 검색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BOR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후기 게시판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-정보공개(테마정보 자동등록, 탈출시간 자동 등록)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-다중검색(지점명,테마명, 장르, 시간순)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-실제 이용 내역에서 후기 등록(실사용자만 후기 등록가능)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-후기 등록시 후기 게시판으로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-후기 게시판에서 수정및 삭제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-댓글 및 대댓글 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-조회수, 평점, 사진등록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후기등록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이용내역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9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후기게시판</a:t>
            </a:r>
            <a:endParaRPr b="1" i="1" sz="2220"/>
          </a:p>
        </p:txBody>
      </p:sp>
      <p:pic>
        <p:nvPicPr>
          <p:cNvPr id="1292" name="Google Shape;1292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035363"/>
            <a:ext cx="72580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9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</a:t>
            </a:r>
            <a:r>
              <a:rPr b="1" i="1" lang="ko" sz="2220"/>
              <a:t>후기게시판</a:t>
            </a:r>
            <a:endParaRPr b="1" i="1" sz="2220"/>
          </a:p>
        </p:txBody>
      </p:sp>
      <p:pic>
        <p:nvPicPr>
          <p:cNvPr id="1298" name="Google Shape;1298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38" y="668425"/>
            <a:ext cx="7834063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037" y="596025"/>
            <a:ext cx="6137925" cy="454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9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매출 통계</a:t>
            </a:r>
            <a:endParaRPr b="1" i="1" sz="222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50" y="596025"/>
            <a:ext cx="8165076" cy="45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9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매출 통계</a:t>
            </a:r>
            <a:endParaRPr b="1" i="1" sz="222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1868945"/>
            <a:ext cx="4345675" cy="13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124" y="652124"/>
            <a:ext cx="4708925" cy="4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9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매출 통계</a:t>
            </a:r>
            <a:endParaRPr b="1" i="1" sz="222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675" y="678000"/>
            <a:ext cx="4096149" cy="22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75" y="685325"/>
            <a:ext cx="4041575" cy="223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75" y="3014475"/>
            <a:ext cx="4041576" cy="212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0675" y="3014475"/>
            <a:ext cx="4096150" cy="21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9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매출 통계</a:t>
            </a:r>
            <a:endParaRPr b="1" i="1" sz="22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31"/>
          <p:cNvGraphicFramePr/>
          <p:nvPr/>
        </p:nvGraphicFramePr>
        <p:xfrm>
          <a:off x="261825" y="19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LOG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관리자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관리자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로그인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관리자</a:t>
                      </a:r>
                      <a:r>
                        <a:rPr lang="ko" sz="1200"/>
                        <a:t>만 접근할 수 있는 로그인 페이지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MAIN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주요 통계 및 예약정보(테마별)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 로그인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지점정보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 정보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 소개 수정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 메뉴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THE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테마정보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테마 정보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 테마 정보 수정(시간,인원수,난이도, 플레이시간, 호러도)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      지점 정보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REV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지점 예약내역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-지점별 예약 인원 확인(당일 예약 인원 한눈에 보기 기능)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-날짜별, 테마별, 회원별 정렬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 이용 회원 확인(노쇼및 결제 등록, 블랙리스트 등록)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-환불 가능 시간 환불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-날짜별, 테마별 정렬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 메뉴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THE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테마 클리어 시간등록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-당일 이용 후 랭킹 시간 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-랭킹 등록시 회원 랭킹에 자동등록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-랭킹 리스트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       예약 내역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84741" l="0" r="10233" t="0"/>
          <a:stretch/>
        </p:blipFill>
        <p:spPr>
          <a:xfrm>
            <a:off x="140425" y="975450"/>
            <a:ext cx="5625250" cy="66041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650050" y="1550000"/>
            <a:ext cx="1146900" cy="39600"/>
          </a:xfrm>
          <a:prstGeom prst="rect">
            <a:avLst/>
          </a:prstGeom>
          <a:solidFill>
            <a:srgbClr val="FFFF00">
              <a:alpha val="47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57656" l="0" r="0" t="3684"/>
          <a:stretch/>
        </p:blipFill>
        <p:spPr>
          <a:xfrm>
            <a:off x="229325" y="1734551"/>
            <a:ext cx="5447450" cy="7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136175" y="169400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ko" sz="2398">
                <a:latin typeface="Impact"/>
                <a:ea typeface="Impact"/>
                <a:cs typeface="Impact"/>
                <a:sym typeface="Impact"/>
              </a:rPr>
              <a:t>개발</a:t>
            </a:r>
            <a:r>
              <a:rPr b="1" lang="ko" sz="2398">
                <a:latin typeface="Impact"/>
                <a:ea typeface="Impact"/>
                <a:cs typeface="Impact"/>
                <a:sym typeface="Impact"/>
              </a:rPr>
              <a:t>동기 및 기획의도</a:t>
            </a:r>
            <a:endParaRPr b="1" sz="2398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851700" y="50"/>
            <a:ext cx="3292200" cy="51435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7F6000"/>
                </a:solidFill>
                <a:latin typeface="Jua"/>
                <a:ea typeface="Jua"/>
                <a:cs typeface="Jua"/>
                <a:sym typeface="Jua"/>
              </a:rPr>
              <a:t>					</a:t>
            </a:r>
            <a:endParaRPr b="1" sz="3000">
              <a:solidFill>
                <a:srgbClr val="7F6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r>
              <a:rPr b="1" lang="ko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지속적인 인기</a:t>
            </a:r>
            <a:r>
              <a:rPr b="1" lang="ko" sz="1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ko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”</a:t>
            </a:r>
            <a:endParaRPr b="1"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날씨에 영향 받지 않는</a:t>
            </a:r>
            <a:endParaRPr sz="2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실내 놀이문화로</a:t>
            </a:r>
            <a:endParaRPr sz="2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인기가 많다.</a:t>
            </a:r>
            <a:endParaRPr sz="2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3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5" name="Google Shape;65;p14"/>
          <p:cNvCxnSpPr/>
          <p:nvPr/>
        </p:nvCxnSpPr>
        <p:spPr>
          <a:xfrm>
            <a:off x="170450" y="611600"/>
            <a:ext cx="356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50" y="2442584"/>
            <a:ext cx="5625249" cy="11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75" y="3709725"/>
            <a:ext cx="5300629" cy="11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1258750" y="2293975"/>
            <a:ext cx="663000" cy="39600"/>
          </a:xfrm>
          <a:prstGeom prst="rect">
            <a:avLst/>
          </a:prstGeom>
          <a:solidFill>
            <a:srgbClr val="FFFF00">
              <a:alpha val="47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28800" y="3517000"/>
            <a:ext cx="663000" cy="39600"/>
          </a:xfrm>
          <a:prstGeom prst="rect">
            <a:avLst/>
          </a:prstGeom>
          <a:solidFill>
            <a:srgbClr val="FFFF00">
              <a:alpha val="47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96425" y="4796197"/>
            <a:ext cx="663000" cy="39600"/>
          </a:xfrm>
          <a:prstGeom prst="rect">
            <a:avLst/>
          </a:prstGeom>
          <a:solidFill>
            <a:srgbClr val="FFFF00">
              <a:alpha val="47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32"/>
          <p:cNvGraphicFramePr/>
          <p:nvPr/>
        </p:nvGraphicFramePr>
        <p:xfrm>
          <a:off x="261825" y="19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97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BOR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관리자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-지점별 등록, 수정, 삭제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-지점별 카테고리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BOR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문의게시판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-게시글 이름순, 조회수, 별점으로 정렬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-게시글 검색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-지점장,총괄만 답변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BOR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후기게시판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-정보공개(테마정보 자동등록, 탈출시간 자동 등록)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-다중검색(지점명,테마명, 장르, 시간순)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-실제 이용 내역에서 후기 등록(실사용자만 후기 등록)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-후기 등록시 후기 게시판으로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-후기 게시판에서 수정및 삭제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-댓글 및 대댓글 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-조회수, 평점, 사진등록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-등록된 평점 평균화 후 테마에 자동 저장.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테마 소개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Google Shape;206;p33"/>
          <p:cNvGraphicFramePr/>
          <p:nvPr/>
        </p:nvGraphicFramePr>
        <p:xfrm>
          <a:off x="261825" y="19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172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TOT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관리자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매출내역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-매출 내역 자동 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-매출 정렬(날짜별, 테마별)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-매출 검색(이용자, 날짜, 테마 다중검색)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TOT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매출정산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-월별, 주별, 일별 매출 정산 그래프화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-테마별  정산 그래프화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34"/>
          <p:cNvGraphicFramePr/>
          <p:nvPr/>
        </p:nvGraphicFramePr>
        <p:xfrm>
          <a:off x="261825" y="19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73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LOG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총괄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총괄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로그인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총괄</a:t>
                      </a:r>
                      <a:r>
                        <a:rPr lang="ko" sz="1200"/>
                        <a:t>만 접근할 수 있는 로그인 페이지 제공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메인페이지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MAIN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 페이지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-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관리자을 위한 페이지를 만들어, 주요 통계 및 예약정보를 한눈에 볼 수 있는 기능 제공(지점별,테마별)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 메뉴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지점등록및 정보확인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-각 지점 정보 확인.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-각 지점 등록 및 수정, 삭제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 메뉴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THE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테마정보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 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테마 정보 확인.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 테마 등록, 삭제, 수정(시간,인원수,난이도, 플레이시간,호러도)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 메뉴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MEM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회원 목록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-전체 회원 내역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-사용내역 및 블랙리스트 회원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-전체 예약내역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 메뉴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Google Shape;216;p35"/>
          <p:cNvGraphicFramePr/>
          <p:nvPr/>
        </p:nvGraphicFramePr>
        <p:xfrm>
          <a:off x="261825" y="19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97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BOR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총괄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-지점별 등록, 수정, 삭제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-지점별 카테고리 확인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BOR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문의게시판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-게시글 이름순, 조회수, 별점으로 정렬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-게시글 검색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-지점장,총괄만 답변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BOR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후기게시판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-정보공개(테마정보 자동등록, 탈출시간 자동 등록)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-다중검색(지점명,테마명, 장르, 시간순)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-실제 이용 내역에서 후기 등록(실사용자만 후기 등록)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-후기 등록시 후기 게시판으로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-후기 게시판에서 수정및 삭제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-댓글 및 대댓글 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-조회수, 평점, 사진등록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-등록된 평점 평균화 후 테마에 자동 저장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36"/>
          <p:cNvGraphicFramePr/>
          <p:nvPr/>
        </p:nvGraphicFramePr>
        <p:xfrm>
          <a:off x="261825" y="19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{33432D8B-F68E-4F17-BA7D-0794708081B7}</a:tableStyleId>
              </a:tblPr>
              <a:tblGrid>
                <a:gridCol w="644950"/>
                <a:gridCol w="477050"/>
                <a:gridCol w="955200"/>
                <a:gridCol w="4081700"/>
                <a:gridCol w="1316500"/>
                <a:gridCol w="553375"/>
                <a:gridCol w="5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분류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요구사항명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내용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전제조건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우선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순위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중요도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97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TOT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총괄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매출내역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-매출 내역 자동 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-매출 정렬(지점별,날짜별, 테마별)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-매출 검색(지점,이용자, 날짜, 테마 다중검색)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TOT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매출정산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-월별, 주별, 일별 매출 정산 그래프화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-지점별, 테마별  정산 그래프화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-03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지점장 등록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-지점, 아이디, 비밀번호, 이름, 생년월일, 이메일, 연락처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지점장 등록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/>
          <p:nvPr/>
        </p:nvSpPr>
        <p:spPr>
          <a:xfrm>
            <a:off x="4738921" y="791900"/>
            <a:ext cx="3512400" cy="2697900"/>
          </a:xfrm>
          <a:prstGeom prst="roundRect">
            <a:avLst>
              <a:gd fmla="val 8354" name="adj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 txBox="1"/>
          <p:nvPr/>
        </p:nvSpPr>
        <p:spPr>
          <a:xfrm>
            <a:off x="5355199" y="-857799"/>
            <a:ext cx="1980600" cy="37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C343D"/>
              </a:solidFill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892796" y="791921"/>
            <a:ext cx="3512400" cy="2697900"/>
          </a:xfrm>
          <a:prstGeom prst="roundRect">
            <a:avLst>
              <a:gd fmla="val 8354" name="adj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7"/>
          <p:cNvSpPr txBox="1"/>
          <p:nvPr/>
        </p:nvSpPr>
        <p:spPr>
          <a:xfrm>
            <a:off x="3560049" y="-635603"/>
            <a:ext cx="1980600" cy="37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C343D"/>
              </a:solidFill>
            </a:endParaRPr>
          </a:p>
        </p:txBody>
      </p:sp>
      <p:sp>
        <p:nvSpPr>
          <p:cNvPr id="230" name="Google Shape;230;p3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lang="ko" sz="2220">
                <a:latin typeface="Courier New"/>
                <a:ea typeface="Courier New"/>
                <a:cs typeface="Courier New"/>
                <a:sym typeface="Courier New"/>
              </a:rPr>
              <a:t>개발도구</a:t>
            </a:r>
            <a:endParaRPr b="1" sz="222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0" y="1168474"/>
            <a:ext cx="1082043" cy="4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/>
        </p:nvSpPr>
        <p:spPr>
          <a:xfrm>
            <a:off x="1066313" y="1610050"/>
            <a:ext cx="14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Spring boot ]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Version 17</a:t>
            </a:r>
            <a:endParaRPr sz="1300"/>
          </a:p>
        </p:txBody>
      </p:sp>
      <p:pic>
        <p:nvPicPr>
          <p:cNvPr id="233" name="Google Shape;233;p37"/>
          <p:cNvPicPr preferRelativeResize="0"/>
          <p:nvPr/>
        </p:nvPicPr>
        <p:blipFill rotWithShape="1">
          <a:blip r:embed="rId4">
            <a:alphaModFix/>
          </a:blip>
          <a:srcRect b="33217" l="0" r="0" t="29767"/>
          <a:stretch/>
        </p:blipFill>
        <p:spPr>
          <a:xfrm>
            <a:off x="4979750" y="2262162"/>
            <a:ext cx="1346700" cy="44192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5055960" y="2529823"/>
            <a:ext cx="134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MyBatis ]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Version 3.0</a:t>
            </a:r>
            <a:endParaRPr sz="1300"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964" y="2218439"/>
            <a:ext cx="1281700" cy="46988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6650561" y="2573538"/>
            <a:ext cx="1512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JPA ]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Version 3.1.4</a:t>
            </a:r>
            <a:endParaRPr sz="1300"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737" y="2542600"/>
            <a:ext cx="1430825" cy="2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/>
        </p:nvSpPr>
        <p:spPr>
          <a:xfrm>
            <a:off x="1072124" y="2766225"/>
            <a:ext cx="1512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Thymeleaf ]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Version 3.1.4</a:t>
            </a:r>
            <a:endParaRPr sz="13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6372" y="2279985"/>
            <a:ext cx="955286" cy="7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2787574" y="2779625"/>
            <a:ext cx="1512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Lombok ]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Version1.18.28</a:t>
            </a:r>
            <a:endParaRPr sz="1300"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7437" y="1106550"/>
            <a:ext cx="373313" cy="6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2478225" y="1651063"/>
            <a:ext cx="205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Java ]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Development Kit 11.0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243" name="Google Shape;243;p37"/>
          <p:cNvGrpSpPr/>
          <p:nvPr/>
        </p:nvGrpSpPr>
        <p:grpSpPr>
          <a:xfrm>
            <a:off x="5922338" y="1268650"/>
            <a:ext cx="1145400" cy="873150"/>
            <a:chOff x="1582500" y="1093025"/>
            <a:chExt cx="1145400" cy="873150"/>
          </a:xfrm>
        </p:grpSpPr>
        <p:pic>
          <p:nvPicPr>
            <p:cNvPr id="244" name="Google Shape;244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80591" y="1093025"/>
              <a:ext cx="818683" cy="36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37"/>
            <p:cNvSpPr txBox="1"/>
            <p:nvPr/>
          </p:nvSpPr>
          <p:spPr>
            <a:xfrm>
              <a:off x="1582500" y="1365875"/>
              <a:ext cx="11454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0C343D"/>
                  </a:solidFill>
                </a:rPr>
                <a:t>[ Maven ]</a:t>
              </a:r>
              <a:endParaRPr b="1">
                <a:solidFill>
                  <a:srgbClr val="0C343D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Version 4.0</a:t>
              </a:r>
              <a:endParaRPr sz="1300"/>
            </a:p>
          </p:txBody>
        </p:sp>
      </p:grpSp>
      <p:sp>
        <p:nvSpPr>
          <p:cNvPr id="246" name="Google Shape;246;p37"/>
          <p:cNvSpPr/>
          <p:nvPr/>
        </p:nvSpPr>
        <p:spPr>
          <a:xfrm>
            <a:off x="892808" y="3852370"/>
            <a:ext cx="3512400" cy="1141500"/>
          </a:xfrm>
          <a:prstGeom prst="roundRect">
            <a:avLst>
              <a:gd fmla="val 8354" name="adj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1818766" y="-592578"/>
            <a:ext cx="1788300" cy="44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C343D"/>
              </a:solidFill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2150805" y="4434292"/>
            <a:ext cx="112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MySQL ]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Server 8.0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4738883" y="3852358"/>
            <a:ext cx="3512400" cy="1141500"/>
          </a:xfrm>
          <a:prstGeom prst="roundRect">
            <a:avLst>
              <a:gd fmla="val 8354" name="adj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5116418" y="-536690"/>
            <a:ext cx="1573500" cy="44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C343D"/>
              </a:solidFill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5479851" y="4510500"/>
            <a:ext cx="205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Apache Tomcat ]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Version 3.1.3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10">
            <a:alphaModFix/>
          </a:blip>
          <a:srcRect b="12845" l="9143" r="15161" t="13332"/>
          <a:stretch/>
        </p:blipFill>
        <p:spPr>
          <a:xfrm>
            <a:off x="6073962" y="4068025"/>
            <a:ext cx="863475" cy="5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1865650" y="540188"/>
            <a:ext cx="1694400" cy="46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0C343D"/>
                </a:solidFill>
              </a:rPr>
              <a:t>Language &amp; Library</a:t>
            </a:r>
            <a:endParaRPr sz="1300"/>
          </a:p>
        </p:txBody>
      </p:sp>
      <p:sp>
        <p:nvSpPr>
          <p:cNvPr id="254" name="Google Shape;254;p37"/>
          <p:cNvSpPr/>
          <p:nvPr/>
        </p:nvSpPr>
        <p:spPr>
          <a:xfrm>
            <a:off x="5647825" y="540188"/>
            <a:ext cx="1694400" cy="46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C343D"/>
                </a:solidFill>
              </a:rPr>
              <a:t>FrameWork</a:t>
            </a:r>
            <a:endParaRPr sz="1300"/>
          </a:p>
        </p:txBody>
      </p:sp>
      <p:sp>
        <p:nvSpPr>
          <p:cNvPr id="255" name="Google Shape;255;p37"/>
          <p:cNvSpPr/>
          <p:nvPr/>
        </p:nvSpPr>
        <p:spPr>
          <a:xfrm>
            <a:off x="1865650" y="3598213"/>
            <a:ext cx="1694400" cy="46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C343D"/>
                </a:solidFill>
              </a:rPr>
              <a:t>Database</a:t>
            </a:r>
            <a:endParaRPr sz="1300"/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11">
            <a:alphaModFix/>
          </a:blip>
          <a:srcRect b="0" l="0" r="0" t="18778"/>
          <a:stretch/>
        </p:blipFill>
        <p:spPr>
          <a:xfrm>
            <a:off x="2046475" y="4023200"/>
            <a:ext cx="1332905" cy="79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/>
          <p:nvPr/>
        </p:nvSpPr>
        <p:spPr>
          <a:xfrm>
            <a:off x="5647825" y="3569163"/>
            <a:ext cx="1694400" cy="46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C343D"/>
                </a:solidFill>
              </a:rPr>
              <a:t>Server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/>
          <p:nvPr/>
        </p:nvSpPr>
        <p:spPr>
          <a:xfrm>
            <a:off x="295298" y="1010669"/>
            <a:ext cx="2459100" cy="3843000"/>
          </a:xfrm>
          <a:prstGeom prst="roundRect">
            <a:avLst>
              <a:gd fmla="val 8354" name="adj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 txBox="1"/>
          <p:nvPr/>
        </p:nvSpPr>
        <p:spPr>
          <a:xfrm>
            <a:off x="-2111911" y="-170704"/>
            <a:ext cx="1922100" cy="5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C343D"/>
              </a:solidFill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6024275" y="923800"/>
            <a:ext cx="2459100" cy="3929700"/>
          </a:xfrm>
          <a:prstGeom prst="roundRect">
            <a:avLst>
              <a:gd fmla="val 8354" name="adj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/>
          <p:nvPr/>
        </p:nvSpPr>
        <p:spPr>
          <a:xfrm>
            <a:off x="3159800" y="923752"/>
            <a:ext cx="2459100" cy="3929700"/>
          </a:xfrm>
          <a:prstGeom prst="roundRect">
            <a:avLst>
              <a:gd fmla="val 8354" name="adj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8"/>
          <p:cNvSpPr txBox="1"/>
          <p:nvPr/>
        </p:nvSpPr>
        <p:spPr>
          <a:xfrm>
            <a:off x="3504227" y="-722150"/>
            <a:ext cx="1922100" cy="36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C343D"/>
              </a:solidFill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561" y="1384939"/>
            <a:ext cx="445694" cy="5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813" y="1329675"/>
            <a:ext cx="1028247" cy="4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081" y="2018332"/>
            <a:ext cx="1990525" cy="6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 rotWithShape="1">
          <a:blip r:embed="rId6">
            <a:alphaModFix/>
          </a:blip>
          <a:srcRect b="0" l="33441" r="32620" t="0"/>
          <a:stretch/>
        </p:blipFill>
        <p:spPr>
          <a:xfrm>
            <a:off x="3504225" y="1329663"/>
            <a:ext cx="508039" cy="6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0675" y="1355688"/>
            <a:ext cx="603925" cy="63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 rotWithShape="1">
          <a:blip r:embed="rId8">
            <a:alphaModFix/>
          </a:blip>
          <a:srcRect b="0" l="-3489" r="3489" t="0"/>
          <a:stretch/>
        </p:blipFill>
        <p:spPr>
          <a:xfrm>
            <a:off x="3815025" y="3871251"/>
            <a:ext cx="1148739" cy="5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6024264" y="-722153"/>
            <a:ext cx="1922100" cy="55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C343D"/>
              </a:solidFill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4030" y="3041605"/>
            <a:ext cx="799825" cy="7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 rotWithShape="1">
          <a:blip r:embed="rId10">
            <a:alphaModFix/>
          </a:blip>
          <a:srcRect b="38441" l="0" r="0" t="34489"/>
          <a:stretch/>
        </p:blipFill>
        <p:spPr>
          <a:xfrm>
            <a:off x="6292848" y="4099850"/>
            <a:ext cx="1922100" cy="390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38"/>
          <p:cNvGrpSpPr/>
          <p:nvPr/>
        </p:nvGrpSpPr>
        <p:grpSpPr>
          <a:xfrm>
            <a:off x="913247" y="2354705"/>
            <a:ext cx="1223309" cy="628111"/>
            <a:chOff x="7167750" y="3719625"/>
            <a:chExt cx="1861112" cy="1070401"/>
          </a:xfrm>
        </p:grpSpPr>
        <p:pic>
          <p:nvPicPr>
            <p:cNvPr id="277" name="Google Shape;277;p38"/>
            <p:cNvPicPr preferRelativeResize="0"/>
            <p:nvPr/>
          </p:nvPicPr>
          <p:blipFill rotWithShape="1">
            <a:blip r:embed="rId11">
              <a:alphaModFix/>
            </a:blip>
            <a:srcRect b="21617" l="0" r="0" t="19091"/>
            <a:stretch/>
          </p:blipFill>
          <p:spPr>
            <a:xfrm>
              <a:off x="7167750" y="3719625"/>
              <a:ext cx="1861100" cy="82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8"/>
            <p:cNvPicPr preferRelativeResize="0"/>
            <p:nvPr/>
          </p:nvPicPr>
          <p:blipFill rotWithShape="1">
            <a:blip r:embed="rId12">
              <a:alphaModFix/>
            </a:blip>
            <a:srcRect b="38293" l="0" r="0" t="36796"/>
            <a:stretch/>
          </p:blipFill>
          <p:spPr>
            <a:xfrm>
              <a:off x="7167762" y="4471057"/>
              <a:ext cx="1861100" cy="318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6462" y="1329663"/>
            <a:ext cx="1557094" cy="6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87299" y="2668414"/>
            <a:ext cx="636576" cy="62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36073" y="2664537"/>
            <a:ext cx="636580" cy="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/>
        </p:nvSpPr>
        <p:spPr>
          <a:xfrm>
            <a:off x="3339750" y="1963075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HTML &amp; CSS &amp; JS ]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339700" y="3253950"/>
            <a:ext cx="209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Photoshop &amp;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Illustration ]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3339700" y="4351475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AJAX ]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6204238" y="1727925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Figma ]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6204238" y="2490300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Google Slides ]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6204238" y="3623450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ERD Cloud ]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6204238" y="4385750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Lucidchart ]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525263" y="1908500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Windows 10 ]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475163" y="2982825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NAVER API ]</a:t>
            </a:r>
            <a:endParaRPr b="1">
              <a:solidFill>
                <a:srgbClr val="0C343D"/>
              </a:solidFill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26325" y="3388200"/>
            <a:ext cx="898467" cy="8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475038" y="4288075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343D"/>
                </a:solidFill>
              </a:rPr>
              <a:t>[ 포트원 API ]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677713" y="727938"/>
            <a:ext cx="1694400" cy="46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C343D"/>
                </a:solidFill>
              </a:rPr>
              <a:t>OS &amp; API</a:t>
            </a:r>
            <a:endParaRPr b="1" sz="1700">
              <a:solidFill>
                <a:srgbClr val="0C343D"/>
              </a:solidFill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6479913" y="727938"/>
            <a:ext cx="1694400" cy="46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C343D"/>
                </a:solidFill>
              </a:rPr>
              <a:t>ETC</a:t>
            </a:r>
            <a:endParaRPr b="1" sz="1700">
              <a:solidFill>
                <a:srgbClr val="0C343D"/>
              </a:solidFill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3542188" y="727938"/>
            <a:ext cx="1694400" cy="46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C343D"/>
                </a:solidFill>
              </a:rPr>
              <a:t>Design &amp; Web</a:t>
            </a:r>
            <a:endParaRPr b="1" sz="1700">
              <a:solidFill>
                <a:srgbClr val="0C343D"/>
              </a:solidFill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3204850" y="2170200"/>
            <a:ext cx="236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HTML5, CSS3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b="1" i="1" lang="ko" sz="2220"/>
              <a:t>사이트맵 </a:t>
            </a:r>
            <a:endParaRPr b="1" i="1" sz="2220"/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6025"/>
            <a:ext cx="8839204" cy="378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34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5851700" y="50"/>
            <a:ext cx="3292200" cy="51435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r>
              <a:rPr b="1" lang="ko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체험형 공간 인기 </a:t>
            </a:r>
            <a:r>
              <a:rPr b="1" lang="ko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”</a:t>
            </a:r>
            <a:endParaRPr b="1"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현실적인 공간에서 짜임새 있는 스토리와 제한적인 시간으로 몰입감 극대화</a:t>
            </a:r>
            <a:endParaRPr sz="2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3" y="437538"/>
            <a:ext cx="3116101" cy="175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550" y="909512"/>
            <a:ext cx="3116095" cy="1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88" y="2644750"/>
            <a:ext cx="2777217" cy="18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8550" y="3215675"/>
            <a:ext cx="3116099" cy="169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b="36122" l="0" r="0" t="0"/>
          <a:stretch/>
        </p:blipFill>
        <p:spPr>
          <a:xfrm>
            <a:off x="1831275" y="335575"/>
            <a:ext cx="6685251" cy="4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>
            <p:ph type="title"/>
          </p:nvPr>
        </p:nvSpPr>
        <p:spPr>
          <a:xfrm>
            <a:off x="128425" y="106825"/>
            <a:ext cx="2893500" cy="14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USECASE DIAGRAM</a:t>
            </a:r>
            <a:endParaRPr b="1" i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950"/>
              <a:t> -  회원</a:t>
            </a:r>
            <a:endParaRPr b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950"/>
              <a:t> - 비회원</a:t>
            </a:r>
            <a:endParaRPr b="1" sz="19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/>
          <p:cNvPicPr preferRelativeResize="0"/>
          <p:nvPr/>
        </p:nvPicPr>
        <p:blipFill rotWithShape="1">
          <a:blip r:embed="rId3">
            <a:alphaModFix/>
          </a:blip>
          <a:srcRect b="0" l="0" r="0" t="39591"/>
          <a:stretch/>
        </p:blipFill>
        <p:spPr>
          <a:xfrm>
            <a:off x="1364550" y="290000"/>
            <a:ext cx="6877048" cy="4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>
            <p:ph type="title"/>
          </p:nvPr>
        </p:nvSpPr>
        <p:spPr>
          <a:xfrm>
            <a:off x="128425" y="106825"/>
            <a:ext cx="2893500" cy="14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USECASE DIAGRAM</a:t>
            </a:r>
            <a:endParaRPr b="1" i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950"/>
              <a:t> -  회원</a:t>
            </a:r>
            <a:endParaRPr b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950"/>
              <a:t> - 비회원</a:t>
            </a:r>
            <a:endParaRPr b="1" sz="19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39609" l="0" r="0" t="0"/>
          <a:stretch/>
        </p:blipFill>
        <p:spPr>
          <a:xfrm>
            <a:off x="110913" y="1202349"/>
            <a:ext cx="8922173" cy="33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>
            <p:ph type="title"/>
          </p:nvPr>
        </p:nvSpPr>
        <p:spPr>
          <a:xfrm>
            <a:off x="128425" y="106825"/>
            <a:ext cx="2893500" cy="11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USECASE DIAGRAM</a:t>
            </a:r>
            <a:endParaRPr b="1" i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950"/>
              <a:t> -  관리자</a:t>
            </a:r>
            <a:endParaRPr b="1" sz="19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5"/>
          <p:cNvPicPr preferRelativeResize="0"/>
          <p:nvPr/>
        </p:nvPicPr>
        <p:blipFill rotWithShape="1">
          <a:blip r:embed="rId3">
            <a:alphaModFix/>
          </a:blip>
          <a:srcRect b="0" l="0" r="0" t="13201"/>
          <a:stretch/>
        </p:blipFill>
        <p:spPr>
          <a:xfrm>
            <a:off x="1724775" y="1133700"/>
            <a:ext cx="5694449" cy="318564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>
            <p:ph type="title"/>
          </p:nvPr>
        </p:nvSpPr>
        <p:spPr>
          <a:xfrm>
            <a:off x="128425" y="106825"/>
            <a:ext cx="2893500" cy="11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USECASE DIAGRAM</a:t>
            </a:r>
            <a:endParaRPr b="1" i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950"/>
              <a:t> -  관리자</a:t>
            </a:r>
            <a:endParaRPr b="1" sz="195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6"/>
          <p:cNvPicPr preferRelativeResize="0"/>
          <p:nvPr/>
        </p:nvPicPr>
        <p:blipFill rotWithShape="1">
          <a:blip r:embed="rId3">
            <a:alphaModFix/>
          </a:blip>
          <a:srcRect b="29527" l="0" r="0" t="0"/>
          <a:stretch/>
        </p:blipFill>
        <p:spPr>
          <a:xfrm>
            <a:off x="797725" y="186962"/>
            <a:ext cx="7140900" cy="476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>
            <p:ph type="title"/>
          </p:nvPr>
        </p:nvSpPr>
        <p:spPr>
          <a:xfrm>
            <a:off x="128425" y="106825"/>
            <a:ext cx="2893500" cy="11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USECASE DIAGRAM</a:t>
            </a:r>
            <a:endParaRPr b="1" i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950"/>
              <a:t> -  총괄</a:t>
            </a:r>
            <a:endParaRPr b="1" sz="19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7"/>
          <p:cNvPicPr preferRelativeResize="0"/>
          <p:nvPr/>
        </p:nvPicPr>
        <p:blipFill rotWithShape="1">
          <a:blip r:embed="rId3">
            <a:alphaModFix/>
          </a:blip>
          <a:srcRect b="0" l="0" r="0" t="51340"/>
          <a:stretch/>
        </p:blipFill>
        <p:spPr>
          <a:xfrm>
            <a:off x="2174925" y="1326400"/>
            <a:ext cx="5695027" cy="273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675" y="2579375"/>
            <a:ext cx="1424275" cy="4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>
            <p:ph type="title"/>
          </p:nvPr>
        </p:nvSpPr>
        <p:spPr>
          <a:xfrm>
            <a:off x="128425" y="106825"/>
            <a:ext cx="2893500" cy="11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USECASE DIAGRAM</a:t>
            </a:r>
            <a:endParaRPr b="1" i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950"/>
              <a:t> -  총괄</a:t>
            </a:r>
            <a:endParaRPr b="1" sz="19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38704" l="33084" r="31028" t="44729"/>
          <a:stretch/>
        </p:blipFill>
        <p:spPr>
          <a:xfrm>
            <a:off x="633088" y="1070775"/>
            <a:ext cx="4031257" cy="11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 rotWithShape="1">
          <a:blip r:embed="rId4">
            <a:alphaModFix/>
          </a:blip>
          <a:srcRect b="43925" l="35034" r="28895" t="28967"/>
          <a:stretch/>
        </p:blipFill>
        <p:spPr>
          <a:xfrm>
            <a:off x="633100" y="2465925"/>
            <a:ext cx="4031250" cy="183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 rotWithShape="1">
          <a:blip r:embed="rId5">
            <a:alphaModFix/>
          </a:blip>
          <a:srcRect b="12954" l="40272" r="24935" t="34787"/>
          <a:stretch/>
        </p:blipFill>
        <p:spPr>
          <a:xfrm>
            <a:off x="4962050" y="1070775"/>
            <a:ext cx="3548844" cy="32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DB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9"/>
          <p:cNvPicPr preferRelativeResize="0"/>
          <p:nvPr/>
        </p:nvPicPr>
        <p:blipFill rotWithShape="1">
          <a:blip r:embed="rId3">
            <a:alphaModFix/>
          </a:blip>
          <a:srcRect b="22140" l="35024" r="25911" t="39908"/>
          <a:stretch/>
        </p:blipFill>
        <p:spPr>
          <a:xfrm>
            <a:off x="356325" y="1193225"/>
            <a:ext cx="4246325" cy="25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 rotWithShape="1">
          <a:blip r:embed="rId4">
            <a:alphaModFix/>
          </a:blip>
          <a:srcRect b="31132" l="35765" r="28256" t="31071"/>
          <a:stretch/>
        </p:blipFill>
        <p:spPr>
          <a:xfrm>
            <a:off x="4842863" y="1193225"/>
            <a:ext cx="3927134" cy="2501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9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DB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/>
          <p:nvPr/>
        </p:nvSpPr>
        <p:spPr>
          <a:xfrm>
            <a:off x="7012163" y="-507200"/>
            <a:ext cx="2825400" cy="1704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70" name="Google Shape;370;p50"/>
          <p:cNvSpPr txBox="1"/>
          <p:nvPr/>
        </p:nvSpPr>
        <p:spPr>
          <a:xfrm>
            <a:off x="8105175" y="-644600"/>
            <a:ext cx="15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…</a:t>
            </a:r>
            <a:endParaRPr sz="2000"/>
          </a:p>
        </p:txBody>
      </p:sp>
      <p:pic>
        <p:nvPicPr>
          <p:cNvPr id="371" name="Google Shape;371;p50"/>
          <p:cNvPicPr preferRelativeResize="0"/>
          <p:nvPr/>
        </p:nvPicPr>
        <p:blipFill rotWithShape="1">
          <a:blip r:embed="rId3">
            <a:alphaModFix/>
          </a:blip>
          <a:srcRect b="40915" l="34848" r="22596" t="17142"/>
          <a:stretch/>
        </p:blipFill>
        <p:spPr>
          <a:xfrm>
            <a:off x="4640000" y="1051400"/>
            <a:ext cx="3694951" cy="222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 rotWithShape="1">
          <a:blip r:embed="rId4">
            <a:alphaModFix/>
          </a:blip>
          <a:srcRect b="30926" l="26846" r="37359" t="48997"/>
          <a:stretch/>
        </p:blipFill>
        <p:spPr>
          <a:xfrm>
            <a:off x="4640000" y="3316951"/>
            <a:ext cx="3694951" cy="126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075" y="1048625"/>
            <a:ext cx="3647400" cy="35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0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DB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/>
          <p:nvPr/>
        </p:nvSpPr>
        <p:spPr>
          <a:xfrm>
            <a:off x="7012163" y="-507200"/>
            <a:ext cx="2825400" cy="1704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80" name="Google Shape;380;p51"/>
          <p:cNvSpPr txBox="1"/>
          <p:nvPr/>
        </p:nvSpPr>
        <p:spPr>
          <a:xfrm>
            <a:off x="8105175" y="-644600"/>
            <a:ext cx="15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…</a:t>
            </a:r>
            <a:endParaRPr sz="2000"/>
          </a:p>
        </p:txBody>
      </p:sp>
      <p:pic>
        <p:nvPicPr>
          <p:cNvPr id="381" name="Google Shape;381;p51"/>
          <p:cNvPicPr preferRelativeResize="0"/>
          <p:nvPr/>
        </p:nvPicPr>
        <p:blipFill rotWithShape="1">
          <a:blip r:embed="rId3">
            <a:alphaModFix/>
          </a:blip>
          <a:srcRect b="38052" l="43437" r="21589" t="20383"/>
          <a:stretch/>
        </p:blipFill>
        <p:spPr>
          <a:xfrm>
            <a:off x="4677625" y="1054600"/>
            <a:ext cx="3603100" cy="259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 rotWithShape="1">
          <a:blip r:embed="rId4">
            <a:alphaModFix/>
          </a:blip>
          <a:srcRect b="9241" l="34810" r="29041" t="34886"/>
          <a:stretch/>
        </p:blipFill>
        <p:spPr>
          <a:xfrm>
            <a:off x="952800" y="1054601"/>
            <a:ext cx="3346373" cy="31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DB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4498" r="0" t="0"/>
          <a:stretch/>
        </p:blipFill>
        <p:spPr>
          <a:xfrm>
            <a:off x="3364000" y="3408825"/>
            <a:ext cx="2538000" cy="163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24042" r="32155" t="0"/>
          <a:stretch/>
        </p:blipFill>
        <p:spPr>
          <a:xfrm>
            <a:off x="211300" y="2210050"/>
            <a:ext cx="2761149" cy="283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22887" r="13092" t="0"/>
          <a:stretch/>
        </p:blipFill>
        <p:spPr>
          <a:xfrm>
            <a:off x="211300" y="174275"/>
            <a:ext cx="2761149" cy="19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b="32010" l="0" r="0" t="20679"/>
          <a:stretch/>
        </p:blipFill>
        <p:spPr>
          <a:xfrm>
            <a:off x="3110525" y="174275"/>
            <a:ext cx="2433674" cy="25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6599" y="152400"/>
            <a:ext cx="3295002" cy="185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0075" y="2850347"/>
            <a:ext cx="2937200" cy="2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0200" y="1804763"/>
            <a:ext cx="2258099" cy="169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1950" y="2007452"/>
            <a:ext cx="3440099" cy="15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/>
          <p:nvPr/>
        </p:nvSpPr>
        <p:spPr>
          <a:xfrm>
            <a:off x="7012163" y="-507200"/>
            <a:ext cx="2825400" cy="1704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8105175" y="-644600"/>
            <a:ext cx="15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…</a:t>
            </a:r>
            <a:endParaRPr sz="2000"/>
          </a:p>
        </p:txBody>
      </p:sp>
      <p:pic>
        <p:nvPicPr>
          <p:cNvPr id="390" name="Google Shape;390;p52"/>
          <p:cNvPicPr preferRelativeResize="0"/>
          <p:nvPr/>
        </p:nvPicPr>
        <p:blipFill rotWithShape="1">
          <a:blip r:embed="rId3">
            <a:alphaModFix/>
          </a:blip>
          <a:srcRect b="33683" l="34120" r="27890" t="14238"/>
          <a:stretch/>
        </p:blipFill>
        <p:spPr>
          <a:xfrm>
            <a:off x="735075" y="2167025"/>
            <a:ext cx="3488600" cy="289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 rotWithShape="1">
          <a:blip r:embed="rId4">
            <a:alphaModFix/>
          </a:blip>
          <a:srcRect b="46112" l="22918" r="42198" t="15909"/>
          <a:stretch/>
        </p:blipFill>
        <p:spPr>
          <a:xfrm>
            <a:off x="4604600" y="324549"/>
            <a:ext cx="3804326" cy="251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 rotWithShape="1">
          <a:blip r:embed="rId5">
            <a:alphaModFix/>
          </a:blip>
          <a:srcRect b="37203" l="20212" r="43810" t="21228"/>
          <a:stretch/>
        </p:blipFill>
        <p:spPr>
          <a:xfrm>
            <a:off x="4604600" y="2928875"/>
            <a:ext cx="3052024" cy="2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 rotWithShape="1">
          <a:blip r:embed="rId6">
            <a:alphaModFix/>
          </a:blip>
          <a:srcRect b="43394" l="33453" r="12823" t="27493"/>
          <a:stretch/>
        </p:blipFill>
        <p:spPr>
          <a:xfrm>
            <a:off x="735075" y="876125"/>
            <a:ext cx="3488600" cy="1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DB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/>
          <p:nvPr/>
        </p:nvSpPr>
        <p:spPr>
          <a:xfrm>
            <a:off x="7012163" y="-507200"/>
            <a:ext cx="2825400" cy="1704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8105175" y="-644600"/>
            <a:ext cx="15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…</a:t>
            </a:r>
            <a:endParaRPr sz="2000"/>
          </a:p>
        </p:txBody>
      </p:sp>
      <p:pic>
        <p:nvPicPr>
          <p:cNvPr id="401" name="Google Shape;401;p53"/>
          <p:cNvPicPr preferRelativeResize="0"/>
          <p:nvPr/>
        </p:nvPicPr>
        <p:blipFill rotWithShape="1">
          <a:blip r:embed="rId3">
            <a:alphaModFix/>
          </a:blip>
          <a:srcRect b="60108" l="42217" r="32030" t="16568"/>
          <a:stretch/>
        </p:blipFill>
        <p:spPr>
          <a:xfrm>
            <a:off x="4821725" y="886138"/>
            <a:ext cx="3488600" cy="19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3"/>
          <p:cNvPicPr preferRelativeResize="0"/>
          <p:nvPr/>
        </p:nvPicPr>
        <p:blipFill rotWithShape="1">
          <a:blip r:embed="rId4">
            <a:alphaModFix/>
          </a:blip>
          <a:srcRect b="33986" l="33752" r="35655" t="49146"/>
          <a:stretch/>
        </p:blipFill>
        <p:spPr>
          <a:xfrm>
            <a:off x="4821725" y="3091150"/>
            <a:ext cx="3488600" cy="116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3"/>
          <p:cNvPicPr preferRelativeResize="0"/>
          <p:nvPr/>
        </p:nvPicPr>
        <p:blipFill rotWithShape="1">
          <a:blip r:embed="rId5">
            <a:alphaModFix/>
          </a:blip>
          <a:srcRect b="45802" l="33340" r="34845" t="12717"/>
          <a:stretch/>
        </p:blipFill>
        <p:spPr>
          <a:xfrm>
            <a:off x="682000" y="1057375"/>
            <a:ext cx="3830949" cy="30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725" y="3091150"/>
            <a:ext cx="3488600" cy="11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3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DB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00" y="846000"/>
            <a:ext cx="6091351" cy="4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75" y="769800"/>
            <a:ext cx="8837555" cy="43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CLASS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75" y="855500"/>
            <a:ext cx="8148324" cy="422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5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CLASS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38" y="700550"/>
            <a:ext cx="8468874" cy="4242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6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CLASS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6950"/>
            <a:ext cx="9143999" cy="44465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>
            <p:ph type="title"/>
          </p:nvPr>
        </p:nvSpPr>
        <p:spPr>
          <a:xfrm>
            <a:off x="128425" y="106825"/>
            <a:ext cx="2893500" cy="8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CLASS</a:t>
            </a:r>
            <a:endParaRPr b="1" i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2220"/>
              <a:t>DIAGRAM</a:t>
            </a:r>
            <a:endParaRPr b="1" i="1" sz="19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역할 분담 및 </a:t>
            </a:r>
            <a:r>
              <a:rPr b="1" i="1" lang="ko" sz="2220"/>
              <a:t>타임스케줄 - 1</a:t>
            </a:r>
            <a:endParaRPr b="1" i="1" sz="2220"/>
          </a:p>
        </p:txBody>
      </p:sp>
      <p:pic>
        <p:nvPicPr>
          <p:cNvPr id="436" name="Google Shape;4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756000"/>
            <a:ext cx="8855997" cy="370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역할 분담 및 타임스케줄 - 2</a:t>
            </a:r>
            <a:endParaRPr b="1" i="1" sz="2220"/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756000"/>
            <a:ext cx="8855997" cy="32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역할 분담 및 타임스케줄 - 3</a:t>
            </a:r>
            <a:endParaRPr b="1" i="1" sz="2220"/>
          </a:p>
        </p:txBody>
      </p:sp>
      <p:pic>
        <p:nvPicPr>
          <p:cNvPr id="448" name="Google Shape;4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756000"/>
            <a:ext cx="8856003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역할 분담 및 타임스케줄 - 4</a:t>
            </a:r>
            <a:endParaRPr b="1" i="1" sz="2220"/>
          </a:p>
        </p:txBody>
      </p:sp>
      <p:pic>
        <p:nvPicPr>
          <p:cNvPr id="454" name="Google Shape;4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756000"/>
            <a:ext cx="8855997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750" y="1062250"/>
            <a:ext cx="4721251" cy="40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0000"/>
            <a:ext cx="4422751" cy="3936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7"/>
          <p:cNvCxnSpPr/>
          <p:nvPr/>
        </p:nvCxnSpPr>
        <p:spPr>
          <a:xfrm flipH="1" rot="10800000">
            <a:off x="3298650" y="4027225"/>
            <a:ext cx="1884600" cy="2841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2826450" y="3705950"/>
            <a:ext cx="472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rgbClr val="76A5AF"/>
                </a:solidFill>
                <a:latin typeface="Impact"/>
                <a:ea typeface="Impact"/>
                <a:cs typeface="Impact"/>
                <a:sym typeface="Impact"/>
              </a:rPr>
              <a:t>①</a:t>
            </a:r>
            <a:endParaRPr b="1" sz="3200">
              <a:solidFill>
                <a:srgbClr val="76A5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880900" y="3401175"/>
            <a:ext cx="472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rgbClr val="76A5AF"/>
                </a:solidFill>
              </a:rPr>
              <a:t>②</a:t>
            </a:r>
            <a:endParaRPr b="1" sz="3200">
              <a:solidFill>
                <a:srgbClr val="76A5AF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0" y="0"/>
            <a:ext cx="9144000" cy="870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</a:rPr>
              <a:t>넥스트 에디션같은 경우</a:t>
            </a:r>
            <a:r>
              <a:rPr lang="ko" sz="2800">
                <a:solidFill>
                  <a:schemeClr val="lt1"/>
                </a:solidFill>
              </a:rPr>
              <a:t> 페이지 </a:t>
            </a:r>
            <a:r>
              <a:rPr b="1" lang="ko" sz="2800">
                <a:solidFill>
                  <a:schemeClr val="lt1"/>
                </a:solidFill>
              </a:rPr>
              <a:t>여러번 이동</a:t>
            </a:r>
            <a:r>
              <a:rPr lang="ko" sz="2800">
                <a:solidFill>
                  <a:schemeClr val="lt1"/>
                </a:solidFill>
              </a:rPr>
              <a:t> 필요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0617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2"/>
          <p:cNvSpPr txBox="1"/>
          <p:nvPr/>
        </p:nvSpPr>
        <p:spPr>
          <a:xfrm>
            <a:off x="1395300" y="3209750"/>
            <a:ext cx="63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시연하겠습니다.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</a:t>
            </a:r>
            <a:endParaRPr b="1" i="1" sz="2220"/>
          </a:p>
        </p:txBody>
      </p:sp>
      <p:pic>
        <p:nvPicPr>
          <p:cNvPr id="466" name="Google Shape;46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75" y="596025"/>
            <a:ext cx="8595351" cy="42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00" y="596025"/>
            <a:ext cx="8839199" cy="43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</a:t>
            </a:r>
            <a:endParaRPr b="1" i="1" sz="222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비회원 메인페이지</a:t>
            </a:r>
            <a:endParaRPr b="1" i="1" sz="2220"/>
          </a:p>
        </p:txBody>
      </p:sp>
      <p:pic>
        <p:nvPicPr>
          <p:cNvPr id="478" name="Google Shape;4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596025"/>
            <a:ext cx="5314950" cy="45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홈페이지 소개</a:t>
            </a:r>
            <a:endParaRPr b="1" i="1" sz="2220"/>
          </a:p>
        </p:txBody>
      </p:sp>
      <p:pic>
        <p:nvPicPr>
          <p:cNvPr id="484" name="Google Shape;4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63" y="596025"/>
            <a:ext cx="5817874" cy="44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매장소개</a:t>
            </a:r>
            <a:endParaRPr b="1" i="1" sz="2220"/>
          </a:p>
        </p:txBody>
      </p:sp>
      <p:pic>
        <p:nvPicPr>
          <p:cNvPr id="490" name="Google Shape;4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650" y="596025"/>
            <a:ext cx="5337825" cy="45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매장소개</a:t>
            </a:r>
            <a:endParaRPr b="1" i="1" sz="2220"/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950" y="533550"/>
            <a:ext cx="5212101" cy="4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매장소개</a:t>
            </a:r>
            <a:endParaRPr b="1" i="1" sz="2220"/>
          </a:p>
        </p:txBody>
      </p:sp>
      <p:pic>
        <p:nvPicPr>
          <p:cNvPr id="502" name="Google Shape;502;p69"/>
          <p:cNvPicPr preferRelativeResize="0"/>
          <p:nvPr/>
        </p:nvPicPr>
        <p:blipFill rotWithShape="1">
          <a:blip r:embed="rId3">
            <a:alphaModFix/>
          </a:blip>
          <a:srcRect b="0" l="0" r="13020" t="0"/>
          <a:stretch/>
        </p:blipFill>
        <p:spPr>
          <a:xfrm>
            <a:off x="1822825" y="596025"/>
            <a:ext cx="5498349" cy="454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매장소개</a:t>
            </a:r>
            <a:endParaRPr b="1" i="1" sz="2220"/>
          </a:p>
        </p:txBody>
      </p:sp>
      <p:pic>
        <p:nvPicPr>
          <p:cNvPr id="508" name="Google Shape;5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812" y="596025"/>
            <a:ext cx="5326376" cy="454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매장소개</a:t>
            </a:r>
            <a:endParaRPr b="1" i="1" sz="2220"/>
          </a:p>
        </p:txBody>
      </p:sp>
      <p:pic>
        <p:nvPicPr>
          <p:cNvPr id="514" name="Google Shape;5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663" y="596025"/>
            <a:ext cx="5298675" cy="454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8" y="186223"/>
            <a:ext cx="4190225" cy="14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42025"/>
            <a:ext cx="4602974" cy="34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975" y="0"/>
            <a:ext cx="4541024" cy="4273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8"/>
          <p:cNvCxnSpPr/>
          <p:nvPr/>
        </p:nvCxnSpPr>
        <p:spPr>
          <a:xfrm flipH="1">
            <a:off x="4471825" y="1742025"/>
            <a:ext cx="1517400" cy="10281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3999625" y="2323350"/>
            <a:ext cx="472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200">
                <a:solidFill>
                  <a:srgbClr val="76A5AF"/>
                </a:solidFill>
                <a:latin typeface="Impact"/>
                <a:ea typeface="Impact"/>
                <a:cs typeface="Impact"/>
                <a:sym typeface="Impact"/>
              </a:rPr>
              <a:t>④</a:t>
            </a:r>
            <a:endParaRPr b="1" sz="3000">
              <a:solidFill>
                <a:srgbClr val="76A5AF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507175" y="290925"/>
            <a:ext cx="472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rgbClr val="76A5AF"/>
                </a:solidFill>
                <a:latin typeface="Impact"/>
                <a:ea typeface="Impact"/>
                <a:cs typeface="Impact"/>
                <a:sym typeface="Impact"/>
              </a:rPr>
              <a:t>③</a:t>
            </a:r>
            <a:endParaRPr b="1" sz="3200">
              <a:solidFill>
                <a:srgbClr val="76A5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12" name="Google Shape;112;p18"/>
          <p:cNvCxnSpPr>
            <a:stCxn id="110" idx="0"/>
          </p:cNvCxnSpPr>
          <p:nvPr/>
        </p:nvCxnSpPr>
        <p:spPr>
          <a:xfrm rot="10800000">
            <a:off x="3088225" y="802050"/>
            <a:ext cx="1147500" cy="152130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3" name="Google Shape;113;p18"/>
          <p:cNvSpPr txBox="1"/>
          <p:nvPr/>
        </p:nvSpPr>
        <p:spPr>
          <a:xfrm>
            <a:off x="6305674" y="1200400"/>
            <a:ext cx="472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200">
                <a:solidFill>
                  <a:srgbClr val="76A5AF"/>
                </a:solidFill>
                <a:latin typeface="Impact"/>
                <a:ea typeface="Impact"/>
                <a:cs typeface="Impact"/>
                <a:sym typeface="Impact"/>
              </a:rPr>
              <a:t>⑤</a:t>
            </a:r>
            <a:endParaRPr b="1" sz="3000">
              <a:solidFill>
                <a:srgbClr val="76A5A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</a:t>
            </a:r>
            <a:endParaRPr b="1" i="1" sz="2220"/>
          </a:p>
        </p:txBody>
      </p:sp>
      <p:pic>
        <p:nvPicPr>
          <p:cNvPr id="520" name="Google Shape;5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900" y="596025"/>
            <a:ext cx="5887149" cy="43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</a:t>
            </a:r>
            <a:endParaRPr b="1" i="1" sz="2220"/>
          </a:p>
        </p:txBody>
      </p:sp>
      <p:pic>
        <p:nvPicPr>
          <p:cNvPr id="526" name="Google Shape;5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650" y="596025"/>
            <a:ext cx="6180675" cy="44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</a:t>
            </a:r>
            <a:endParaRPr b="1" i="1" sz="2220"/>
          </a:p>
        </p:txBody>
      </p:sp>
      <p:pic>
        <p:nvPicPr>
          <p:cNvPr id="532" name="Google Shape;5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425" y="725550"/>
            <a:ext cx="6186125" cy="43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</a:t>
            </a:r>
            <a:endParaRPr b="1" i="1" sz="2220"/>
          </a:p>
        </p:txBody>
      </p:sp>
      <p:pic>
        <p:nvPicPr>
          <p:cNvPr id="538" name="Google Shape;5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213" y="596025"/>
            <a:ext cx="5703576" cy="45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</a:t>
            </a:r>
            <a:endParaRPr b="1" i="1" sz="2220"/>
          </a:p>
        </p:txBody>
      </p:sp>
      <p:pic>
        <p:nvPicPr>
          <p:cNvPr id="544" name="Google Shape;5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113" y="596025"/>
            <a:ext cx="5907776" cy="44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예약</a:t>
            </a:r>
            <a:endParaRPr b="1" i="1" sz="2220"/>
          </a:p>
        </p:txBody>
      </p:sp>
      <p:pic>
        <p:nvPicPr>
          <p:cNvPr id="550" name="Google Shape;5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50" y="596025"/>
            <a:ext cx="4881949" cy="44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776" y="2136388"/>
            <a:ext cx="2945075" cy="8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</a:t>
            </a:r>
            <a:endParaRPr b="1" i="1" sz="2220"/>
          </a:p>
        </p:txBody>
      </p:sp>
      <p:pic>
        <p:nvPicPr>
          <p:cNvPr id="557" name="Google Shape;5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099" y="596025"/>
            <a:ext cx="4949800" cy="454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</a:t>
            </a:r>
            <a:endParaRPr b="1" i="1" sz="2220"/>
          </a:p>
        </p:txBody>
      </p:sp>
      <p:pic>
        <p:nvPicPr>
          <p:cNvPr id="563" name="Google Shape;5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225" y="714150"/>
            <a:ext cx="6215552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공지게시판 상세</a:t>
            </a:r>
            <a:endParaRPr b="1" i="1" sz="2220"/>
          </a:p>
        </p:txBody>
      </p:sp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563" y="725550"/>
            <a:ext cx="5294876" cy="43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문의게시판</a:t>
            </a:r>
            <a:endParaRPr b="1" i="1" sz="2220"/>
          </a:p>
        </p:txBody>
      </p:sp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125" y="596025"/>
            <a:ext cx="4777750" cy="44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25" y="488663"/>
            <a:ext cx="4275125" cy="41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5758300" y="25"/>
            <a:ext cx="3385800" cy="51435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lt1"/>
                </a:solidFill>
              </a:rPr>
              <a:t>빈약한 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lt1"/>
                </a:solidFill>
              </a:rPr>
              <a:t>예약 정보 시스템으로 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문어발 예약</a:t>
            </a:r>
            <a:r>
              <a:rPr lang="ko" sz="2600">
                <a:solidFill>
                  <a:schemeClr val="lt1"/>
                </a:solidFill>
              </a:rPr>
              <a:t> 및 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무분별 노쇼</a:t>
            </a:r>
            <a:r>
              <a:rPr lang="ko" sz="2600">
                <a:solidFill>
                  <a:schemeClr val="lt1"/>
                </a:solidFill>
              </a:rPr>
              <a:t> 발생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회원 예약제</a:t>
            </a:r>
            <a:r>
              <a:rPr lang="ko" sz="2600">
                <a:solidFill>
                  <a:schemeClr val="lt1"/>
                </a:solidFill>
              </a:rPr>
              <a:t>로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</a:rPr>
              <a:t>고객 정보 개선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4994825" y="2300575"/>
            <a:ext cx="463500" cy="54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문의게시판</a:t>
            </a:r>
            <a:endParaRPr b="1" i="1" sz="2220"/>
          </a:p>
        </p:txBody>
      </p:sp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38" y="759850"/>
            <a:ext cx="6324519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문의게시판 상세</a:t>
            </a:r>
            <a:endParaRPr b="1" i="1" sz="2220"/>
          </a:p>
        </p:txBody>
      </p:sp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525" y="702725"/>
            <a:ext cx="5804959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후기게시판</a:t>
            </a:r>
            <a:endParaRPr b="1" i="1" sz="2220"/>
          </a:p>
        </p:txBody>
      </p:sp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788" y="691275"/>
            <a:ext cx="4752425" cy="43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후기게시판</a:t>
            </a:r>
            <a:endParaRPr b="1" i="1" sz="2220"/>
          </a:p>
        </p:txBody>
      </p:sp>
      <p:pic>
        <p:nvPicPr>
          <p:cNvPr id="599" name="Google Shape;59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450" y="759850"/>
            <a:ext cx="6441090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후기게시판 상세</a:t>
            </a:r>
            <a:endParaRPr b="1" i="1" sz="2220"/>
          </a:p>
        </p:txBody>
      </p:sp>
      <p:pic>
        <p:nvPicPr>
          <p:cNvPr id="605" name="Google Shape;60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38" y="656075"/>
            <a:ext cx="3931925" cy="44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로그인</a:t>
            </a:r>
            <a:endParaRPr b="1" i="1" sz="2220"/>
          </a:p>
        </p:txBody>
      </p:sp>
      <p:pic>
        <p:nvPicPr>
          <p:cNvPr id="611" name="Google Shape;61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50" y="748425"/>
            <a:ext cx="5536825" cy="41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271" y="2123700"/>
            <a:ext cx="3002575" cy="8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회원가입</a:t>
            </a:r>
            <a:endParaRPr b="1" i="1" sz="2220"/>
          </a:p>
        </p:txBody>
      </p:sp>
      <p:pic>
        <p:nvPicPr>
          <p:cNvPr id="618" name="Google Shape;61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075" y="596025"/>
            <a:ext cx="4936250" cy="442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회원가입</a:t>
            </a:r>
            <a:endParaRPr b="1" i="1" sz="2220"/>
          </a:p>
        </p:txBody>
      </p:sp>
      <p:pic>
        <p:nvPicPr>
          <p:cNvPr id="624" name="Google Shape;62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950" y="748425"/>
            <a:ext cx="2834625" cy="424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400" y="2138289"/>
            <a:ext cx="3868500" cy="8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회원가입</a:t>
            </a:r>
            <a:endParaRPr b="1" i="1" sz="2220"/>
          </a:p>
        </p:txBody>
      </p:sp>
      <p:pic>
        <p:nvPicPr>
          <p:cNvPr id="631" name="Google Shape;63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50" y="729875"/>
            <a:ext cx="2260558" cy="4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975" y="729875"/>
            <a:ext cx="5312524" cy="40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아이디,비밀번호 찾기</a:t>
            </a:r>
            <a:endParaRPr b="1" i="1" sz="2220"/>
          </a:p>
        </p:txBody>
      </p:sp>
      <p:pic>
        <p:nvPicPr>
          <p:cNvPr id="638" name="Google Shape;63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625" y="725550"/>
            <a:ext cx="6678749" cy="40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0" y="0"/>
            <a:ext cx="9144000" cy="870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</a:rPr>
              <a:t>테마 정보 확인이 어려움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50" y="1097275"/>
            <a:ext cx="69569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아이디 찾기</a:t>
            </a:r>
            <a:endParaRPr b="1" i="1" sz="2220"/>
          </a:p>
        </p:txBody>
      </p:sp>
      <p:pic>
        <p:nvPicPr>
          <p:cNvPr id="644" name="Google Shape;64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25" y="1509463"/>
            <a:ext cx="3234800" cy="22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350" y="1500550"/>
            <a:ext cx="3234800" cy="22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비밀번호 찾기</a:t>
            </a:r>
            <a:endParaRPr b="1" i="1" sz="2220"/>
          </a:p>
        </p:txBody>
      </p:sp>
      <p:pic>
        <p:nvPicPr>
          <p:cNvPr id="651" name="Google Shape;65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25" y="1477600"/>
            <a:ext cx="3267450" cy="2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775" y="1477600"/>
            <a:ext cx="3267450" cy="21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회원 메인페이지</a:t>
            </a:r>
            <a:endParaRPr b="1" i="1" sz="2220"/>
          </a:p>
        </p:txBody>
      </p:sp>
      <p:pic>
        <p:nvPicPr>
          <p:cNvPr id="658" name="Google Shape;65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113" y="686675"/>
            <a:ext cx="5097776" cy="433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테마 예약하기</a:t>
            </a:r>
            <a:endParaRPr b="1" i="1" sz="2220"/>
          </a:p>
        </p:txBody>
      </p:sp>
      <p:pic>
        <p:nvPicPr>
          <p:cNvPr id="664" name="Google Shape;66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25" y="596025"/>
            <a:ext cx="6069349" cy="44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예약 정보</a:t>
            </a:r>
            <a:endParaRPr b="1" i="1" sz="2220"/>
          </a:p>
        </p:txBody>
      </p:sp>
      <p:pic>
        <p:nvPicPr>
          <p:cNvPr id="670" name="Google Shape;67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687" y="702725"/>
            <a:ext cx="4960624" cy="444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예약정보</a:t>
            </a:r>
            <a:endParaRPr b="1" i="1" sz="2220"/>
          </a:p>
        </p:txBody>
      </p:sp>
      <p:pic>
        <p:nvPicPr>
          <p:cNvPr id="676" name="Google Shape;6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425" y="748425"/>
            <a:ext cx="3171400" cy="424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175" y="2029475"/>
            <a:ext cx="3623026" cy="10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결제</a:t>
            </a:r>
            <a:endParaRPr b="1" i="1" sz="2220"/>
          </a:p>
        </p:txBody>
      </p:sp>
      <p:pic>
        <p:nvPicPr>
          <p:cNvPr id="683" name="Google Shape;68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50" y="748425"/>
            <a:ext cx="3740451" cy="1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325" y="748413"/>
            <a:ext cx="3740450" cy="356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050" y="3161075"/>
            <a:ext cx="4081950" cy="115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예약 내역</a:t>
            </a:r>
            <a:endParaRPr b="1" i="1" sz="2220"/>
          </a:p>
        </p:txBody>
      </p:sp>
      <p:pic>
        <p:nvPicPr>
          <p:cNvPr id="691" name="Google Shape;69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463" y="1062100"/>
            <a:ext cx="6469075" cy="31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예약 취소</a:t>
            </a:r>
            <a:endParaRPr b="1" i="1" sz="2220"/>
          </a:p>
        </p:txBody>
      </p:sp>
      <p:pic>
        <p:nvPicPr>
          <p:cNvPr id="697" name="Google Shape;69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75" y="737025"/>
            <a:ext cx="4991065" cy="4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400" y="2353188"/>
            <a:ext cx="3481825" cy="10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취소내역</a:t>
            </a:r>
            <a:endParaRPr b="1" i="1" sz="2220"/>
          </a:p>
        </p:txBody>
      </p:sp>
      <p:pic>
        <p:nvPicPr>
          <p:cNvPr id="704" name="Google Shape;70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080" y="656975"/>
            <a:ext cx="5179832" cy="44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0" y="4273500"/>
            <a:ext cx="9144000" cy="870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</a:rPr>
              <a:t>보기 어려운 관리자 페이지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41537" l="0" r="0" t="0"/>
          <a:stretch/>
        </p:blipFill>
        <p:spPr>
          <a:xfrm>
            <a:off x="540000" y="176725"/>
            <a:ext cx="8023325" cy="38214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2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회원 문의게시판</a:t>
            </a:r>
            <a:endParaRPr b="1" i="1" sz="2220"/>
          </a:p>
        </p:txBody>
      </p:sp>
      <p:pic>
        <p:nvPicPr>
          <p:cNvPr id="710" name="Google Shape;71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263" y="645550"/>
            <a:ext cx="4903475" cy="442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3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문의사항 작성</a:t>
            </a:r>
            <a:endParaRPr b="1" i="1" sz="2220"/>
          </a:p>
        </p:txBody>
      </p:sp>
      <p:pic>
        <p:nvPicPr>
          <p:cNvPr id="716" name="Google Shape;71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455" y="596025"/>
            <a:ext cx="4645462" cy="424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566" y="1114175"/>
            <a:ext cx="26574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576" y="2859175"/>
            <a:ext cx="265747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4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문의사항 작성</a:t>
            </a:r>
            <a:endParaRPr b="1" i="1" sz="2220"/>
          </a:p>
        </p:txBody>
      </p:sp>
      <p:pic>
        <p:nvPicPr>
          <p:cNvPr id="724" name="Google Shape;72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425" y="1400113"/>
            <a:ext cx="4128575" cy="284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75" y="702700"/>
            <a:ext cx="4549308" cy="42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5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문의사항 상세</a:t>
            </a:r>
            <a:endParaRPr b="1" i="1" sz="2220"/>
          </a:p>
        </p:txBody>
      </p:sp>
      <p:pic>
        <p:nvPicPr>
          <p:cNvPr id="731" name="Google Shape;73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38" y="702700"/>
            <a:ext cx="7902868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6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문의사항 답글등록</a:t>
            </a:r>
            <a:endParaRPr b="1" i="1" sz="2220"/>
          </a:p>
        </p:txBody>
      </p:sp>
      <p:pic>
        <p:nvPicPr>
          <p:cNvPr id="737" name="Google Shape;73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975" y="596025"/>
            <a:ext cx="6255911" cy="45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7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문의사항 답글 등록</a:t>
            </a:r>
            <a:endParaRPr b="1" i="1" sz="2220"/>
          </a:p>
        </p:txBody>
      </p:sp>
      <p:pic>
        <p:nvPicPr>
          <p:cNvPr id="743" name="Google Shape;74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775" y="657000"/>
            <a:ext cx="5922441" cy="44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8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마이페이지</a:t>
            </a:r>
            <a:endParaRPr b="1" i="1" sz="2220"/>
          </a:p>
        </p:txBody>
      </p:sp>
      <p:pic>
        <p:nvPicPr>
          <p:cNvPr id="749" name="Google Shape;74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4150"/>
            <a:ext cx="8839202" cy="390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9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내정보 수정 확인</a:t>
            </a:r>
            <a:endParaRPr b="1" i="1" sz="2220"/>
          </a:p>
        </p:txBody>
      </p:sp>
      <p:pic>
        <p:nvPicPr>
          <p:cNvPr id="755" name="Google Shape;75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625" y="1117391"/>
            <a:ext cx="5983700" cy="29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0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내 정보 수정</a:t>
            </a:r>
            <a:endParaRPr b="1" i="1" sz="2220"/>
          </a:p>
        </p:txBody>
      </p:sp>
      <p:pic>
        <p:nvPicPr>
          <p:cNvPr id="761" name="Google Shape;76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25" y="668425"/>
            <a:ext cx="6917284" cy="4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1"/>
          <p:cNvSpPr txBox="1"/>
          <p:nvPr>
            <p:ph type="title"/>
          </p:nvPr>
        </p:nvSpPr>
        <p:spPr>
          <a:xfrm>
            <a:off x="136175" y="99225"/>
            <a:ext cx="8520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i="1" lang="ko" sz="2220"/>
              <a:t>시연화면 - 내 정보 수정 유효성 검사</a:t>
            </a:r>
            <a:endParaRPr b="1" i="1" sz="2220"/>
          </a:p>
        </p:txBody>
      </p:sp>
      <p:pic>
        <p:nvPicPr>
          <p:cNvPr id="767" name="Google Shape;76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700" y="2459413"/>
            <a:ext cx="3202775" cy="93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75" y="1034175"/>
            <a:ext cx="5587650" cy="3784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